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2"/>
  </p:notesMasterIdLst>
  <p:handoutMasterIdLst>
    <p:handoutMasterId r:id="rId43"/>
  </p:handoutMasterIdLst>
  <p:sldIdLst>
    <p:sldId id="727" r:id="rId2"/>
    <p:sldId id="626" r:id="rId3"/>
    <p:sldId id="534" r:id="rId4"/>
    <p:sldId id="711" r:id="rId5"/>
    <p:sldId id="712" r:id="rId6"/>
    <p:sldId id="713" r:id="rId7"/>
    <p:sldId id="714" r:id="rId8"/>
    <p:sldId id="718" r:id="rId9"/>
    <p:sldId id="631" r:id="rId10"/>
    <p:sldId id="658" r:id="rId11"/>
    <p:sldId id="661" r:id="rId12"/>
    <p:sldId id="719" r:id="rId13"/>
    <p:sldId id="659" r:id="rId14"/>
    <p:sldId id="662" r:id="rId15"/>
    <p:sldId id="720" r:id="rId16"/>
    <p:sldId id="667" r:id="rId17"/>
    <p:sldId id="721" r:id="rId18"/>
    <p:sldId id="669" r:id="rId19"/>
    <p:sldId id="670" r:id="rId20"/>
    <p:sldId id="722" r:id="rId21"/>
    <p:sldId id="672" r:id="rId22"/>
    <p:sldId id="673" r:id="rId23"/>
    <p:sldId id="723" r:id="rId24"/>
    <p:sldId id="675" r:id="rId25"/>
    <p:sldId id="676" r:id="rId26"/>
    <p:sldId id="677" r:id="rId27"/>
    <p:sldId id="708" r:id="rId28"/>
    <p:sldId id="681" r:id="rId29"/>
    <p:sldId id="704" r:id="rId30"/>
    <p:sldId id="724" r:id="rId31"/>
    <p:sldId id="683" r:id="rId32"/>
    <p:sldId id="685" r:id="rId33"/>
    <p:sldId id="686" r:id="rId34"/>
    <p:sldId id="725" r:id="rId35"/>
    <p:sldId id="726" r:id="rId36"/>
    <p:sldId id="691" r:id="rId37"/>
    <p:sldId id="715" r:id="rId38"/>
    <p:sldId id="716" r:id="rId39"/>
    <p:sldId id="717" r:id="rId40"/>
    <p:sldId id="628" r:id="rId41"/>
  </p:sldIdLst>
  <p:sldSz cx="9144000" cy="6858000" type="screen4x3"/>
  <p:notesSz cx="6858000" cy="9144000"/>
  <p:defaultTextStyle>
    <a:defPPr>
      <a:defRPr lang="zh-CN"/>
    </a:defPPr>
    <a:lvl1pPr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40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40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40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4000" kern="1200">
        <a:solidFill>
          <a:schemeClr val="tx1"/>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1296"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CC33"/>
    <a:srgbClr val="008000"/>
    <a:srgbClr val="663300"/>
    <a:srgbClr val="009999"/>
    <a:srgbClr val="0066FF"/>
    <a:srgbClr val="CCFF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8" autoAdjust="0"/>
    <p:restoredTop sz="98158" autoAdjust="0"/>
  </p:normalViewPr>
  <p:slideViewPr>
    <p:cSldViewPr>
      <p:cViewPr varScale="1">
        <p:scale>
          <a:sx n="72" d="100"/>
          <a:sy n="72" d="100"/>
        </p:scale>
        <p:origin x="1428" y="72"/>
      </p:cViewPr>
      <p:guideLst>
        <p:guide orient="horz" pos="129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8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ea typeface="宋体" pitchFamily="2" charset="-122"/>
              </a:defRPr>
            </a:lvl1pPr>
          </a:lstStyle>
          <a:p>
            <a:pPr>
              <a:defRPr/>
            </a:pPr>
            <a:r>
              <a:rPr lang="en-US" altLang="zh-CN" dirty="0"/>
              <a:t>MATLAB</a:t>
            </a:r>
            <a:r>
              <a:rPr lang="zh-CN" altLang="en-US" dirty="0"/>
              <a:t>应用培训（谢中华主讲）</a:t>
            </a:r>
            <a:endParaRPr lang="en-US" altLang="zh-CN" dirty="0"/>
          </a:p>
        </p:txBody>
      </p:sp>
      <p:sp>
        <p:nvSpPr>
          <p:cNvPr id="9625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ea typeface="宋体" pitchFamily="2" charset="-122"/>
              </a:defRPr>
            </a:lvl1pPr>
          </a:lstStyle>
          <a:p>
            <a:pPr>
              <a:defRPr/>
            </a:pPr>
            <a:r>
              <a:rPr lang="en-US" altLang="zh-CN" dirty="0"/>
              <a:t>MATLAB</a:t>
            </a:r>
            <a:r>
              <a:rPr lang="zh-CN" altLang="en-US" dirty="0"/>
              <a:t>基本操作</a:t>
            </a:r>
            <a:endParaRPr lang="en-US" altLang="zh-CN" dirty="0"/>
          </a:p>
        </p:txBody>
      </p:sp>
    </p:spTree>
    <p:extLst>
      <p:ext uri="{BB962C8B-B14F-4D97-AF65-F5344CB8AC3E}">
        <p14:creationId xmlns:p14="http://schemas.microsoft.com/office/powerpoint/2010/main" val="1024269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ea typeface="仿宋_GB2312" pitchFamily="49" charset="-122"/>
              </a:defRPr>
            </a:lvl1pPr>
          </a:lstStyle>
          <a:p>
            <a:pPr>
              <a:defRPr/>
            </a:pPr>
            <a:endParaRPr lang="en-US" altLang="zh-CN"/>
          </a:p>
        </p:txBody>
      </p:sp>
      <p:sp>
        <p:nvSpPr>
          <p:cNvPr id="1331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ea typeface="仿宋_GB2312" pitchFamily="49" charset="-122"/>
              </a:defRPr>
            </a:lvl1pPr>
          </a:lstStyle>
          <a:p>
            <a:pPr>
              <a:defRPr/>
            </a:pPr>
            <a:endParaRPr lang="en-US" altLang="zh-CN"/>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ea typeface="仿宋_GB2312" pitchFamily="49" charset="-122"/>
              </a:defRPr>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ea typeface="仿宋_GB2312" pitchFamily="49" charset="-122"/>
              </a:defRPr>
            </a:lvl1pPr>
          </a:lstStyle>
          <a:p>
            <a:pPr>
              <a:defRPr/>
            </a:pPr>
            <a:fld id="{9372979F-55EB-453E-8A40-61B8ED8E89AA}" type="slidenum">
              <a:rPr lang="en-US" altLang="zh-CN"/>
              <a:pPr>
                <a:defRPr/>
              </a:pPr>
              <a:t>‹#›</a:t>
            </a:fld>
            <a:endParaRPr lang="en-US" altLang="zh-CN"/>
          </a:p>
        </p:txBody>
      </p:sp>
    </p:spTree>
    <p:extLst>
      <p:ext uri="{BB962C8B-B14F-4D97-AF65-F5344CB8AC3E}">
        <p14:creationId xmlns:p14="http://schemas.microsoft.com/office/powerpoint/2010/main" val="25113789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12D74372-D885-4ED9-B031-212AA0E0F9F2}" type="slidenum">
              <a:rPr lang="zh-CN" altLang="en-US">
                <a:solidFill>
                  <a:prstClr val="black"/>
                </a:solidFill>
              </a:rPr>
              <a:pPr eaLnBrk="1" hangingPunct="1"/>
              <a:t>2</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灯片编号占位符 5"/>
          <p:cNvSpPr>
            <a:spLocks noGrp="1"/>
          </p:cNvSpPr>
          <p:nvPr>
            <p:ph type="sldNum" sz="quarter" idx="12"/>
          </p:nvPr>
        </p:nvSpPr>
        <p:spPr/>
        <p:txBody>
          <a:bodyPr/>
          <a:lstStyle>
            <a:lvl1pPr>
              <a:defRPr/>
            </a:lvl1pPr>
          </a:lstStyle>
          <a:p>
            <a:pPr>
              <a:defRPr/>
            </a:pPr>
            <a:fld id="{70BA5A11-5248-4EAB-88E6-C87C7B79383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日期占位符 3">
            <a:extLst>
              <a:ext uri="{FF2B5EF4-FFF2-40B4-BE49-F238E27FC236}">
                <a16:creationId xmlns:a16="http://schemas.microsoft.com/office/drawing/2014/main" id="{86A7E787-B18D-4A79-A8A9-407BB24EC2D8}"/>
              </a:ext>
            </a:extLst>
          </p:cNvPr>
          <p:cNvSpPr>
            <a:spLocks noGrp="1"/>
          </p:cNvSpPr>
          <p:nvPr>
            <p:ph type="dt" sz="half" idx="10"/>
          </p:nvPr>
        </p:nvSpPr>
        <p:spPr>
          <a:xfrm>
            <a:off x="107504" y="6616187"/>
            <a:ext cx="2133600" cy="197189"/>
          </a:xfrm>
        </p:spPr>
        <p:txBody>
          <a:bodyPr/>
          <a:lstStyle>
            <a:lvl1pPr>
              <a:defRPr>
                <a:solidFill>
                  <a:schemeClr val="tx1"/>
                </a:solidFill>
              </a:defRPr>
            </a:lvl1pPr>
          </a:lstStyle>
          <a:p>
            <a:pPr>
              <a:defRPr/>
            </a:pPr>
            <a:fld id="{3C5AB8BE-F1C6-40EC-8C21-5FECF8B6A858}" type="datetime1">
              <a:rPr lang="zh-CN" altLang="en-US" smtClean="0"/>
              <a:t>2022/11/23</a:t>
            </a:fld>
            <a:endParaRPr lang="zh-CN" altLang="en-US"/>
          </a:p>
        </p:txBody>
      </p:sp>
      <p:sp>
        <p:nvSpPr>
          <p:cNvPr id="8" name="页脚占位符 4">
            <a:extLst>
              <a:ext uri="{FF2B5EF4-FFF2-40B4-BE49-F238E27FC236}">
                <a16:creationId xmlns:a16="http://schemas.microsoft.com/office/drawing/2014/main" id="{07227521-480A-4C0B-874E-5A2602777955}"/>
              </a:ext>
            </a:extLst>
          </p:cNvPr>
          <p:cNvSpPr>
            <a:spLocks noGrp="1"/>
          </p:cNvSpPr>
          <p:nvPr>
            <p:ph type="ftr" sz="quarter" idx="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9937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solidFill>
                  <a:schemeClr val="tx1"/>
                </a:solidFill>
              </a:defRPr>
            </a:lvl1pPr>
          </a:lstStyle>
          <a:p>
            <a:pPr>
              <a:defRPr/>
            </a:pPr>
            <a:fld id="{90776FF5-EDBF-4308-BAB5-D57A33451FE5}" type="datetime1">
              <a:rPr lang="zh-CN" altLang="en-US" smtClean="0"/>
              <a:t>2022/11/23</a:t>
            </a:fld>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0AD88C-1855-4251-BECB-7E8206CB5E3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页脚占位符 4">
            <a:extLst>
              <a:ext uri="{FF2B5EF4-FFF2-40B4-BE49-F238E27FC236}">
                <a16:creationId xmlns:a16="http://schemas.microsoft.com/office/drawing/2014/main" id="{07833B8E-F811-4708-889B-B970A7F39C54}"/>
              </a:ext>
            </a:extLst>
          </p:cNvPr>
          <p:cNvSpPr>
            <a:spLocks noGrp="1"/>
          </p:cNvSpPr>
          <p:nvPr>
            <p:ph type="ftr" sz="quarter" idx="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39214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solidFill>
                  <a:schemeClr val="tx1"/>
                </a:solidFill>
              </a:defRPr>
            </a:lvl1pPr>
          </a:lstStyle>
          <a:p>
            <a:pPr>
              <a:defRPr/>
            </a:pPr>
            <a:fld id="{914DB283-1A74-4A59-B937-3A3C2BE94FB2}" type="datetime1">
              <a:rPr lang="zh-CN" altLang="en-US" smtClean="0"/>
              <a:t>2022/11/23</a:t>
            </a:fld>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3A47D35-692A-4FA7-8735-466311B67EA5}"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页脚占位符 4">
            <a:extLst>
              <a:ext uri="{FF2B5EF4-FFF2-40B4-BE49-F238E27FC236}">
                <a16:creationId xmlns:a16="http://schemas.microsoft.com/office/drawing/2014/main" id="{A1D18097-7CC9-498D-8B57-4110EE174BDD}"/>
              </a:ext>
            </a:extLst>
          </p:cNvPr>
          <p:cNvSpPr>
            <a:spLocks noGrp="1"/>
          </p:cNvSpPr>
          <p:nvPr>
            <p:ph type="ftr" sz="quarter" idx="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54039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solidFill>
                  <a:schemeClr val="tx1"/>
                </a:solidFill>
              </a:defRPr>
            </a:lvl1pPr>
          </a:lstStyle>
          <a:p>
            <a:pPr>
              <a:defRPr/>
            </a:pPr>
            <a:fld id="{5FF9C88E-740B-4AAC-B7B3-4465370FABE4}" type="datetime1">
              <a:rPr lang="zh-CN" altLang="en-US" smtClean="0"/>
              <a:t>2022/11/23</a:t>
            </a:fld>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55D1328-D65F-409B-B303-983C41502B56}"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页脚占位符 4">
            <a:extLst>
              <a:ext uri="{FF2B5EF4-FFF2-40B4-BE49-F238E27FC236}">
                <a16:creationId xmlns:a16="http://schemas.microsoft.com/office/drawing/2014/main" id="{8A6AB713-E64C-4BB4-8943-86542CD6C0C8}"/>
              </a:ext>
            </a:extLst>
          </p:cNvPr>
          <p:cNvSpPr>
            <a:spLocks noGrp="1"/>
          </p:cNvSpPr>
          <p:nvPr>
            <p:ph type="ftr" sz="quarter" idx="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48175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solidFill>
                  <a:schemeClr val="tx1"/>
                </a:solidFill>
              </a:defRPr>
            </a:lvl1pPr>
          </a:lstStyle>
          <a:p>
            <a:pPr>
              <a:defRPr/>
            </a:pPr>
            <a:fld id="{9F2A33D1-DB86-45AB-83B5-5FC32FE81A5C}" type="datetime1">
              <a:rPr lang="zh-CN" altLang="en-US" smtClean="0"/>
              <a:t>2022/11/23</a:t>
            </a:fld>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D367508-AC01-4C1D-A86D-BBA5639201B8}"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页脚占位符 4">
            <a:extLst>
              <a:ext uri="{FF2B5EF4-FFF2-40B4-BE49-F238E27FC236}">
                <a16:creationId xmlns:a16="http://schemas.microsoft.com/office/drawing/2014/main" id="{36C408FB-3CC9-4B84-990C-47499830966E}"/>
              </a:ext>
            </a:extLst>
          </p:cNvPr>
          <p:cNvSpPr>
            <a:spLocks noGrp="1"/>
          </p:cNvSpPr>
          <p:nvPr>
            <p:ph type="ftr" sz="quarter" idx="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61130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solidFill>
                  <a:schemeClr val="tx1"/>
                </a:solidFill>
              </a:defRPr>
            </a:lvl1pPr>
          </a:lstStyle>
          <a:p>
            <a:pPr>
              <a:defRPr/>
            </a:pPr>
            <a:fld id="{40DF7E21-2E83-4CC9-A47B-F88EDEDC4503}" type="datetime1">
              <a:rPr lang="zh-CN" altLang="en-US" smtClean="0"/>
              <a:t>2022/11/23</a:t>
            </a:fld>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48CE8AB-C65F-468C-B987-A7386C01D95B}"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页脚占位符 4">
            <a:extLst>
              <a:ext uri="{FF2B5EF4-FFF2-40B4-BE49-F238E27FC236}">
                <a16:creationId xmlns:a16="http://schemas.microsoft.com/office/drawing/2014/main" id="{DA754DD9-A423-46AE-9C4D-6B892726504E}"/>
              </a:ext>
            </a:extLst>
          </p:cNvPr>
          <p:cNvSpPr>
            <a:spLocks noGrp="1"/>
          </p:cNvSpPr>
          <p:nvPr>
            <p:ph type="ftr" sz="quarter" idx="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07656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solidFill>
                  <a:schemeClr val="tx1"/>
                </a:solidFill>
              </a:defRPr>
            </a:lvl1pPr>
          </a:lstStyle>
          <a:p>
            <a:pPr>
              <a:defRPr/>
            </a:pPr>
            <a:fld id="{0BF53C6E-A988-4FD7-8150-BDBD2871F74E}" type="datetime1">
              <a:rPr lang="zh-CN" altLang="en-US" smtClean="0"/>
              <a:t>2022/11/23</a:t>
            </a:fld>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43C1A555-A0E2-48E3-8227-897239751FB9}"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10" name="页脚占位符 4">
            <a:extLst>
              <a:ext uri="{FF2B5EF4-FFF2-40B4-BE49-F238E27FC236}">
                <a16:creationId xmlns:a16="http://schemas.microsoft.com/office/drawing/2014/main" id="{805A18D9-5AB7-48F2-AF2E-9F7AB7324F93}"/>
              </a:ext>
            </a:extLst>
          </p:cNvPr>
          <p:cNvSpPr>
            <a:spLocks noGrp="1"/>
          </p:cNvSpPr>
          <p:nvPr>
            <p:ph type="ftr" sz="quarter" idx="1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5088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solidFill>
                  <a:schemeClr val="tx1"/>
                </a:solidFill>
              </a:defRPr>
            </a:lvl1pPr>
          </a:lstStyle>
          <a:p>
            <a:pPr>
              <a:defRPr/>
            </a:pPr>
            <a:fld id="{E10A2FE0-3B65-41A7-BF9B-F5ABF61F7A6E}" type="datetime1">
              <a:rPr lang="zh-CN" altLang="en-US" smtClean="0"/>
              <a:t>2022/11/23</a:t>
            </a:fld>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B2824D4-BA47-4685-B7A0-E274EB4B1A1D}"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6" name="页脚占位符 4">
            <a:extLst>
              <a:ext uri="{FF2B5EF4-FFF2-40B4-BE49-F238E27FC236}">
                <a16:creationId xmlns:a16="http://schemas.microsoft.com/office/drawing/2014/main" id="{15184CBD-DAFD-4FBE-B385-8BA55B5D2DC6}"/>
              </a:ext>
            </a:extLst>
          </p:cNvPr>
          <p:cNvSpPr>
            <a:spLocks noGrp="1"/>
          </p:cNvSpPr>
          <p:nvPr>
            <p:ph type="ftr" sz="quarter" idx="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85295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solidFill>
                  <a:schemeClr val="tx1"/>
                </a:solidFill>
              </a:defRPr>
            </a:lvl1pPr>
          </a:lstStyle>
          <a:p>
            <a:pPr>
              <a:defRPr/>
            </a:pPr>
            <a:fld id="{CA3D5ECC-FC2A-4E05-B20B-3019BD5D513B}" type="datetime1">
              <a:rPr lang="zh-CN" altLang="en-US" smtClean="0"/>
              <a:t>2022/11/23</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BE986BD-770D-4EEB-8610-3566A54C6B3A}"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9B26F79B-51E6-4B93-ADD9-B5CA92F8ACF6}"/>
              </a:ext>
            </a:extLst>
          </p:cNvPr>
          <p:cNvSpPr>
            <a:spLocks noGrp="1"/>
          </p:cNvSpPr>
          <p:nvPr>
            <p:ph type="ftr" sz="quarter" idx="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07171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solidFill>
                  <a:schemeClr val="tx1"/>
                </a:solidFill>
              </a:defRPr>
            </a:lvl1pPr>
          </a:lstStyle>
          <a:p>
            <a:pPr>
              <a:defRPr/>
            </a:pPr>
            <a:fld id="{C452B943-0876-4D62-835F-DED7CE82E04E}" type="datetime1">
              <a:rPr lang="zh-CN" altLang="en-US" smtClean="0"/>
              <a:t>2022/11/23</a:t>
            </a:fld>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6A6F37A-1E9D-4F7A-AA4C-E930B1204DEF}"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页脚占位符 4">
            <a:extLst>
              <a:ext uri="{FF2B5EF4-FFF2-40B4-BE49-F238E27FC236}">
                <a16:creationId xmlns:a16="http://schemas.microsoft.com/office/drawing/2014/main" id="{44558DEF-D4FC-45EE-B75C-F59F6AD318A7}"/>
              </a:ext>
            </a:extLst>
          </p:cNvPr>
          <p:cNvSpPr>
            <a:spLocks noGrp="1"/>
          </p:cNvSpPr>
          <p:nvPr>
            <p:ph type="ftr" sz="quarter" idx="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104324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solidFill>
                  <a:schemeClr val="tx1"/>
                </a:solidFill>
              </a:defRPr>
            </a:lvl1pPr>
          </a:lstStyle>
          <a:p>
            <a:pPr>
              <a:defRPr/>
            </a:pPr>
            <a:fld id="{A7FA3C21-EED5-4C0F-A6A4-122922FE16A5}" type="datetime1">
              <a:rPr lang="zh-CN" altLang="en-US" smtClean="0"/>
              <a:t>2022/11/23</a:t>
            </a:fld>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0E332B4-A193-4FC8-9335-D14B8B01DC4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页脚占位符 4">
            <a:extLst>
              <a:ext uri="{FF2B5EF4-FFF2-40B4-BE49-F238E27FC236}">
                <a16:creationId xmlns:a16="http://schemas.microsoft.com/office/drawing/2014/main" id="{02E8C1DE-09EA-4C12-A62A-74653AA12A69}"/>
              </a:ext>
            </a:extLst>
          </p:cNvPr>
          <p:cNvSpPr>
            <a:spLocks noGrp="1"/>
          </p:cNvSpPr>
          <p:nvPr>
            <p:ph type="ftr" sz="quarter" idx="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166866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516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1"/>
            <a:ext cx="82296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107504" y="6616187"/>
            <a:ext cx="2133600" cy="197189"/>
          </a:xfrm>
          <a:prstGeom prst="rect">
            <a:avLst/>
          </a:prstGeom>
        </p:spPr>
        <p:txBody>
          <a:bodyPr vert="horz" lIns="91440" tIns="45720" rIns="91440" bIns="45720" rtlCol="0" anchor="ctr"/>
          <a:lstStyle>
            <a:lvl1pPr algn="l" fontAlgn="auto">
              <a:spcBef>
                <a:spcPts val="0"/>
              </a:spcBef>
              <a:spcAft>
                <a:spcPts val="0"/>
              </a:spcAft>
              <a:defRPr sz="1400" b="0">
                <a:solidFill>
                  <a:schemeClr val="tx1"/>
                </a:solidFill>
                <a:latin typeface="微软雅黑" panose="020B0503020204020204" pitchFamily="34" charset="-122"/>
                <a:ea typeface="微软雅黑" panose="020B0503020204020204" pitchFamily="34" charset="-122"/>
              </a:defRPr>
            </a:lvl1pPr>
          </a:lstStyle>
          <a:p>
            <a:pPr>
              <a:defRPr/>
            </a:pPr>
            <a:fld id="{08E029C1-F0B6-4FC6-9438-0F1A099E352C}" type="datetime1">
              <a:rPr kumimoji="0" lang="zh-CN" altLang="en-US" smtClean="0"/>
              <a:t>2022/11/23</a:t>
            </a:fld>
            <a:endParaRPr kumimoji="0" lang="zh-CN" altLang="en-US"/>
          </a:p>
        </p:txBody>
      </p:sp>
      <p:sp>
        <p:nvSpPr>
          <p:cNvPr id="5" name="页脚占位符 4"/>
          <p:cNvSpPr>
            <a:spLocks noGrp="1"/>
          </p:cNvSpPr>
          <p:nvPr>
            <p:ph type="ftr" sz="quarter" idx="3"/>
          </p:nvPr>
        </p:nvSpPr>
        <p:spPr>
          <a:xfrm>
            <a:off x="4860033" y="6551469"/>
            <a:ext cx="4176464" cy="261907"/>
          </a:xfrm>
          <a:prstGeom prst="rect">
            <a:avLst/>
          </a:prstGeom>
        </p:spPr>
        <p:txBody>
          <a:bodyPr vert="horz" lIns="91440" tIns="45720" rIns="91440" bIns="45720" rtlCol="0" anchor="ctr"/>
          <a:lstStyle>
            <a:lvl1pPr algn="ctr" fontAlgn="auto">
              <a:spcBef>
                <a:spcPts val="0"/>
              </a:spcBef>
              <a:spcAft>
                <a:spcPts val="0"/>
              </a:spcAft>
              <a:defRPr sz="1400" b="1">
                <a:solidFill>
                  <a:schemeClr val="tx1"/>
                </a:solidFill>
                <a:latin typeface="微软雅黑" panose="020B0503020204020204" pitchFamily="34" charset="-122"/>
                <a:ea typeface="微软雅黑" panose="020B0503020204020204" pitchFamily="34" charset="-122"/>
              </a:defRPr>
            </a:lvl1p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
        <p:nvSpPr>
          <p:cNvPr id="6" name="灯片编号占位符 5"/>
          <p:cNvSpPr>
            <a:spLocks noGrp="1"/>
          </p:cNvSpPr>
          <p:nvPr>
            <p:ph type="sldNum" sz="quarter" idx="4"/>
          </p:nvPr>
        </p:nvSpPr>
        <p:spPr>
          <a:xfrm>
            <a:off x="6553200" y="5949280"/>
            <a:ext cx="2133600" cy="366183"/>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102BA1EA-BD04-4866-B834-DD8A36749601}" type="slidenum">
              <a:rPr kumimoji="0" lang="zh-CN" altLang="en-US">
                <a:solidFill>
                  <a:prstClr val="black">
                    <a:tint val="75000"/>
                  </a:prstClr>
                </a:solidFill>
              </a:rPr>
              <a:pPr>
                <a:defRPr/>
              </a:pPr>
              <a:t>‹#›</a:t>
            </a:fld>
            <a:endParaRPr kumimoji="0" lang="zh-CN" altLang="en-US">
              <a:solidFill>
                <a:prstClr val="black">
                  <a:tint val="75000"/>
                </a:prstClr>
              </a:solidFill>
            </a:endParaRPr>
          </a:p>
        </p:txBody>
      </p:sp>
      <p:sp>
        <p:nvSpPr>
          <p:cNvPr id="9" name="Text Box 29">
            <a:extLst>
              <a:ext uri="{FF2B5EF4-FFF2-40B4-BE49-F238E27FC236}">
                <a16:creationId xmlns:a16="http://schemas.microsoft.com/office/drawing/2014/main" id="{02E435B5-9461-453E-8ABA-91F799567F23}"/>
              </a:ext>
            </a:extLst>
          </p:cNvPr>
          <p:cNvSpPr txBox="1">
            <a:spLocks noChangeArrowheads="1"/>
          </p:cNvSpPr>
          <p:nvPr userDrawn="1"/>
        </p:nvSpPr>
        <p:spPr bwMode="auto">
          <a:xfrm>
            <a:off x="6444208" y="181968"/>
            <a:ext cx="2376611" cy="338554"/>
          </a:xfrm>
          <a:prstGeom prst="rect">
            <a:avLst/>
          </a:prstGeom>
          <a:noFill/>
          <a:ln w="9525">
            <a:noFill/>
            <a:miter lim="800000"/>
            <a:headEnd/>
            <a:tailEnd/>
          </a:ln>
          <a:effectLst/>
        </p:spPr>
        <p:txBody>
          <a:bodyPr wrap="square">
            <a:spAutoFit/>
          </a:bodyPr>
          <a:lstStyle/>
          <a:p>
            <a:pPr>
              <a:spcBef>
                <a:spcPct val="50000"/>
              </a:spcBef>
              <a:defRPr/>
            </a:pPr>
            <a:r>
              <a:rPr kumimoji="0" lang="en-US" altLang="zh-CN" sz="1600" b="1" i="1" dirty="0">
                <a:latin typeface="Arial" charset="0"/>
                <a:ea typeface="宋体" pitchFamily="2" charset="-122"/>
              </a:rPr>
              <a:t>MATLAB</a:t>
            </a:r>
            <a:r>
              <a:rPr kumimoji="0" lang="zh-CN" altLang="en-US" sz="1600" b="1" i="1" dirty="0">
                <a:latin typeface="Arial" charset="0"/>
                <a:ea typeface="宋体" pitchFamily="2" charset="-122"/>
              </a:rPr>
              <a:t>图像处理基础</a:t>
            </a:r>
          </a:p>
        </p:txBody>
      </p:sp>
    </p:spTree>
    <p:extLst>
      <p:ext uri="{BB962C8B-B14F-4D97-AF65-F5344CB8AC3E}">
        <p14:creationId xmlns:p14="http://schemas.microsoft.com/office/powerpoint/2010/main" val="24186177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bin"/><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463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6"/>
          <p:cNvSpPr>
            <a:spLocks noChangeArrowheads="1"/>
          </p:cNvSpPr>
          <p:nvPr/>
        </p:nvSpPr>
        <p:spPr bwMode="auto">
          <a:xfrm>
            <a:off x="357158" y="868862"/>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例2-</a:t>
            </a:r>
            <a:r>
              <a:rPr lang="en-US" altLang="zh-CN" sz="2000" dirty="0">
                <a:solidFill>
                  <a:schemeClr val="hlink"/>
                </a:solidFill>
                <a:latin typeface="微软雅黑" pitchFamily="34" charset="-122"/>
                <a:ea typeface="微软雅黑" pitchFamily="34" charset="-122"/>
              </a:rPr>
              <a:t>1</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读取并显示图像。</a:t>
            </a:r>
            <a:endParaRPr lang="en-US" altLang="en-US" sz="2000" dirty="0">
              <a:solidFill>
                <a:schemeClr val="bg2"/>
              </a:solidFill>
              <a:latin typeface="微软雅黑" pitchFamily="34" charset="-122"/>
              <a:ea typeface="微软雅黑" pitchFamily="34" charset="-122"/>
            </a:endParaRPr>
          </a:p>
        </p:txBody>
      </p:sp>
      <p:sp>
        <p:nvSpPr>
          <p:cNvPr id="6" name="Rectangle 3"/>
          <p:cNvSpPr>
            <a:spLocks noChangeArrowheads="1"/>
          </p:cNvSpPr>
          <p:nvPr/>
        </p:nvSpPr>
        <p:spPr bwMode="auto">
          <a:xfrm>
            <a:off x="561120" y="1556792"/>
            <a:ext cx="4298904" cy="38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  </a:t>
            </a:r>
            <a:r>
              <a:rPr lang="zh-CN" altLang="en-US" sz="1600" dirty="0">
                <a:solidFill>
                  <a:schemeClr val="bg2"/>
                </a:solidFill>
                <a:latin typeface="微软雅黑" pitchFamily="34" charset="-122"/>
                <a:ea typeface="微软雅黑" pitchFamily="34" charset="-122"/>
              </a:rPr>
              <a:t>读取一幅</a:t>
            </a:r>
            <a:r>
              <a:rPr lang="en-US" altLang="zh-CN" sz="1600" dirty="0">
                <a:solidFill>
                  <a:schemeClr val="bg2"/>
                </a:solidFill>
                <a:latin typeface="微软雅黑" pitchFamily="34" charset="-122"/>
                <a:ea typeface="微软雅黑" pitchFamily="34" charset="-122"/>
              </a:rPr>
              <a:t>jpeg</a:t>
            </a:r>
            <a:r>
              <a:rPr lang="zh-CN" altLang="en-US" sz="1600" dirty="0">
                <a:solidFill>
                  <a:schemeClr val="bg2"/>
                </a:solidFill>
                <a:latin typeface="微软雅黑" pitchFamily="34" charset="-122"/>
                <a:ea typeface="微软雅黑" pitchFamily="34" charset="-122"/>
              </a:rPr>
              <a:t>格式图像</a:t>
            </a:r>
          </a:p>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('MyHandwriting.jpg');</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a:t>
            </a:r>
            <a:r>
              <a:rPr lang="en-US" altLang="zh-CN" sz="1600" dirty="0">
                <a:solidFill>
                  <a:schemeClr val="bg2"/>
                </a:solidFill>
                <a:latin typeface="微软雅黑" pitchFamily="34" charset="-122"/>
                <a:ea typeface="微软雅黑" pitchFamily="34" charset="-122"/>
              </a:rPr>
              <a:t>(I);  % </a:t>
            </a:r>
            <a:r>
              <a:rPr lang="zh-CN" altLang="en-US" sz="1600" dirty="0">
                <a:solidFill>
                  <a:schemeClr val="bg2"/>
                </a:solidFill>
                <a:latin typeface="微软雅黑" pitchFamily="34" charset="-122"/>
                <a:ea typeface="微软雅黑" pitchFamily="34" charset="-122"/>
              </a:rPr>
              <a:t>显示图像</a:t>
            </a:r>
          </a:p>
          <a:p>
            <a:pPr>
              <a:lnSpc>
                <a:spcPct val="140000"/>
              </a:lnSpc>
            </a:pPr>
            <a:endParaRPr lang="zh-CN" altLang="en-US"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 </a:t>
            </a:r>
            <a:r>
              <a:rPr lang="zh-CN" altLang="en-US" sz="1600" dirty="0">
                <a:solidFill>
                  <a:schemeClr val="bg2"/>
                </a:solidFill>
                <a:latin typeface="微软雅黑" pitchFamily="34" charset="-122"/>
                <a:ea typeface="微软雅黑" pitchFamily="34" charset="-122"/>
              </a:rPr>
              <a:t>读取</a:t>
            </a:r>
            <a:r>
              <a:rPr lang="en-US" altLang="zh-CN" sz="1600" dirty="0" err="1">
                <a:solidFill>
                  <a:schemeClr val="bg2"/>
                </a:solidFill>
                <a:latin typeface="微软雅黑" pitchFamily="34" charset="-122"/>
                <a:ea typeface="微软雅黑" pitchFamily="34" charset="-122"/>
              </a:rPr>
              <a:t>Dicom</a:t>
            </a:r>
            <a:r>
              <a:rPr lang="zh-CN" altLang="en-US" sz="1600" dirty="0">
                <a:solidFill>
                  <a:schemeClr val="bg2"/>
                </a:solidFill>
                <a:latin typeface="微软雅黑" pitchFamily="34" charset="-122"/>
                <a:ea typeface="微软雅黑" pitchFamily="34" charset="-122"/>
              </a:rPr>
              <a:t>格式医学图像</a:t>
            </a:r>
            <a:endParaRPr lang="en-US" altLang="zh-CN"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dicomread</a:t>
            </a:r>
            <a:r>
              <a:rPr lang="en-US" altLang="zh-CN" sz="1600" dirty="0">
                <a:solidFill>
                  <a:schemeClr val="bg2"/>
                </a:solidFill>
                <a:latin typeface="微软雅黑" pitchFamily="34" charset="-122"/>
                <a:ea typeface="微软雅黑" pitchFamily="34" charset="-122"/>
              </a:rPr>
              <a:t>('CT1.DCM');</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a:t>
            </a:r>
            <a:r>
              <a:rPr lang="en-US" altLang="zh-CN" sz="1600" dirty="0">
                <a:solidFill>
                  <a:schemeClr val="bg2"/>
                </a:solidFill>
                <a:latin typeface="微软雅黑" pitchFamily="34" charset="-122"/>
                <a:ea typeface="微软雅黑" pitchFamily="34" charset="-122"/>
              </a:rPr>
              <a:t>(I,[]);</a:t>
            </a:r>
          </a:p>
          <a:p>
            <a:pPr>
              <a:lnSpc>
                <a:spcPct val="140000"/>
              </a:lnSpc>
            </a:pPr>
            <a:endParaRPr lang="en-US" altLang="zh-CN"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 </a:t>
            </a:r>
            <a:r>
              <a:rPr lang="zh-CN" altLang="en-US" sz="1600" dirty="0">
                <a:solidFill>
                  <a:schemeClr val="bg2"/>
                </a:solidFill>
                <a:latin typeface="微软雅黑" pitchFamily="34" charset="-122"/>
                <a:ea typeface="微软雅黑" pitchFamily="34" charset="-122"/>
              </a:rPr>
              <a:t>查询</a:t>
            </a:r>
            <a:r>
              <a:rPr lang="en-US" altLang="zh-CN" sz="1600" dirty="0" err="1">
                <a:solidFill>
                  <a:schemeClr val="bg2"/>
                </a:solidFill>
                <a:latin typeface="微软雅黑" pitchFamily="34" charset="-122"/>
                <a:ea typeface="微软雅黑" pitchFamily="34" charset="-122"/>
              </a:rPr>
              <a:t>Dicom</a:t>
            </a:r>
            <a:r>
              <a:rPr lang="zh-CN" altLang="en-US" sz="1600" dirty="0">
                <a:solidFill>
                  <a:schemeClr val="bg2"/>
                </a:solidFill>
                <a:latin typeface="微软雅黑" pitchFamily="34" charset="-122"/>
                <a:ea typeface="微软雅黑" pitchFamily="34" charset="-122"/>
              </a:rPr>
              <a:t>格式医学图像信息</a:t>
            </a:r>
            <a:endParaRPr lang="en-US" altLang="zh-CN"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&gt;&gt; info = </a:t>
            </a:r>
            <a:r>
              <a:rPr lang="en-US" altLang="zh-CN" sz="1600" dirty="0" err="1">
                <a:solidFill>
                  <a:schemeClr val="bg2"/>
                </a:solidFill>
                <a:latin typeface="微软雅黑" pitchFamily="34" charset="-122"/>
                <a:ea typeface="微软雅黑" pitchFamily="34" charset="-122"/>
              </a:rPr>
              <a:t>dicominfo</a:t>
            </a:r>
            <a:r>
              <a:rPr lang="en-US" altLang="zh-CN" sz="1600" dirty="0">
                <a:solidFill>
                  <a:schemeClr val="bg2"/>
                </a:solidFill>
                <a:latin typeface="微软雅黑" pitchFamily="34" charset="-122"/>
                <a:ea typeface="微软雅黑" pitchFamily="34" charset="-122"/>
              </a:rPr>
              <a:t>('CT1.DCM');</a:t>
            </a:r>
          </a:p>
        </p:txBody>
      </p:sp>
      <p:pic>
        <p:nvPicPr>
          <p:cNvPr id="7" name="Picture 2" descr="F:\我的课程\matlab培训\北京2016.8.12\课件与程序\程序与数据\第4章 数据的导入与导出\MyHandwrit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528" y="1545824"/>
            <a:ext cx="4176348" cy="17609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255" t="5417" r="12571" b="10906"/>
          <a:stretch/>
        </p:blipFill>
        <p:spPr bwMode="auto">
          <a:xfrm>
            <a:off x="6283672" y="3371020"/>
            <a:ext cx="2448204" cy="2417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日期占位符 10">
            <a:extLst>
              <a:ext uri="{FF2B5EF4-FFF2-40B4-BE49-F238E27FC236}">
                <a16:creationId xmlns:a16="http://schemas.microsoft.com/office/drawing/2014/main" id="{1DA59CE0-ADDE-4DFD-B22C-6B62CAA47A44}"/>
              </a:ext>
            </a:extLst>
          </p:cNvPr>
          <p:cNvSpPr>
            <a:spLocks noGrp="1"/>
          </p:cNvSpPr>
          <p:nvPr>
            <p:ph type="dt" sz="half" idx="10"/>
          </p:nvPr>
        </p:nvSpPr>
        <p:spPr/>
        <p:txBody>
          <a:bodyPr/>
          <a:lstStyle/>
          <a:p>
            <a:pPr>
              <a:defRPr/>
            </a:pPr>
            <a:fld id="{A8C30B37-EE6F-4848-9E9D-BC1672058D63}"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95610467-728A-4A33-85C8-64B91EBAAC0C}"/>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870688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6"/>
          <p:cNvSpPr>
            <a:spLocks noChangeArrowheads="1"/>
          </p:cNvSpPr>
          <p:nvPr/>
        </p:nvSpPr>
        <p:spPr bwMode="auto">
          <a:xfrm>
            <a:off x="357158" y="868862"/>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例2-</a:t>
            </a:r>
            <a:r>
              <a:rPr lang="en-US" altLang="zh-CN" sz="2000" dirty="0">
                <a:solidFill>
                  <a:schemeClr val="hlink"/>
                </a:solidFill>
                <a:latin typeface="微软雅黑" pitchFamily="34" charset="-122"/>
                <a:ea typeface="微软雅黑" pitchFamily="34" charset="-122"/>
              </a:rPr>
              <a:t>2</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播放动画、视频或图像序列。</a:t>
            </a:r>
            <a:endParaRPr lang="en-US" altLang="en-US" sz="2000" dirty="0">
              <a:solidFill>
                <a:schemeClr val="bg2"/>
              </a:solidFill>
              <a:latin typeface="微软雅黑" pitchFamily="34" charset="-122"/>
              <a:ea typeface="微软雅黑" pitchFamily="34" charset="-122"/>
            </a:endParaRPr>
          </a:p>
        </p:txBody>
      </p:sp>
      <p:sp>
        <p:nvSpPr>
          <p:cNvPr id="6" name="Rectangle 3"/>
          <p:cNvSpPr>
            <a:spLocks noChangeArrowheads="1"/>
          </p:cNvSpPr>
          <p:nvPr/>
        </p:nvSpPr>
        <p:spPr bwMode="auto">
          <a:xfrm>
            <a:off x="561120" y="1556793"/>
            <a:ext cx="4298904" cy="246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 </a:t>
            </a:r>
            <a:r>
              <a:rPr lang="zh-CN" altLang="en-US" sz="1600" dirty="0">
                <a:solidFill>
                  <a:schemeClr val="bg2"/>
                </a:solidFill>
                <a:latin typeface="微软雅黑" pitchFamily="34" charset="-122"/>
                <a:ea typeface="微软雅黑" pitchFamily="34" charset="-122"/>
              </a:rPr>
              <a:t>显示图像序列</a:t>
            </a:r>
          </a:p>
          <a:p>
            <a:pPr>
              <a:lnSpc>
                <a:spcPct val="140000"/>
              </a:lnSpc>
            </a:pPr>
            <a:r>
              <a:rPr lang="en-US" altLang="zh-CN" sz="1600" dirty="0">
                <a:solidFill>
                  <a:schemeClr val="bg2"/>
                </a:solidFill>
                <a:latin typeface="微软雅黑" pitchFamily="34" charset="-122"/>
                <a:ea typeface="微软雅黑" pitchFamily="34" charset="-122"/>
              </a:rPr>
              <a:t>&gt;&gt; load </a:t>
            </a:r>
            <a:r>
              <a:rPr lang="en-US" altLang="zh-CN" sz="1600" dirty="0" err="1">
                <a:solidFill>
                  <a:schemeClr val="bg2"/>
                </a:solidFill>
                <a:latin typeface="微软雅黑" pitchFamily="34" charset="-122"/>
                <a:ea typeface="微软雅黑" pitchFamily="34" charset="-122"/>
              </a:rPr>
              <a:t>mristack</a:t>
            </a:r>
            <a:endParaRPr lang="en-US" altLang="zh-CN"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implay</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mristack</a:t>
            </a:r>
            <a:r>
              <a:rPr lang="en-US" altLang="zh-CN" sz="1600" dirty="0">
                <a:solidFill>
                  <a:schemeClr val="bg2"/>
                </a:solidFill>
                <a:latin typeface="微软雅黑" pitchFamily="34" charset="-122"/>
                <a:ea typeface="微软雅黑" pitchFamily="34" charset="-122"/>
              </a:rPr>
              <a:t>);</a:t>
            </a:r>
          </a:p>
          <a:p>
            <a:pPr>
              <a:lnSpc>
                <a:spcPct val="140000"/>
              </a:lnSpc>
            </a:pPr>
            <a:endParaRPr lang="en-US" altLang="zh-CN"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 </a:t>
            </a:r>
            <a:r>
              <a:rPr lang="zh-CN" altLang="en-US" sz="1600" dirty="0">
                <a:solidFill>
                  <a:schemeClr val="bg2"/>
                </a:solidFill>
                <a:latin typeface="微软雅黑" pitchFamily="34" charset="-122"/>
                <a:ea typeface="微软雅黑" pitchFamily="34" charset="-122"/>
              </a:rPr>
              <a:t>播放动画</a:t>
            </a:r>
            <a:endParaRPr lang="en-US" altLang="zh-CN"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implay</a:t>
            </a:r>
            <a:r>
              <a:rPr lang="en-US" altLang="zh-CN" sz="1600" dirty="0">
                <a:solidFill>
                  <a:schemeClr val="bg2"/>
                </a:solidFill>
                <a:latin typeface="微软雅黑" pitchFamily="34" charset="-122"/>
                <a:ea typeface="微软雅黑" pitchFamily="34" charset="-122"/>
              </a:rPr>
              <a:t>('rhinos.avi');</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440" y="1535782"/>
            <a:ext cx="405765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日期占位符 8">
            <a:extLst>
              <a:ext uri="{FF2B5EF4-FFF2-40B4-BE49-F238E27FC236}">
                <a16:creationId xmlns:a16="http://schemas.microsoft.com/office/drawing/2014/main" id="{949A08DE-D888-4C70-8184-FC2146B33C65}"/>
              </a:ext>
            </a:extLst>
          </p:cNvPr>
          <p:cNvSpPr>
            <a:spLocks noGrp="1"/>
          </p:cNvSpPr>
          <p:nvPr>
            <p:ph type="dt" sz="half" idx="10"/>
          </p:nvPr>
        </p:nvSpPr>
        <p:spPr/>
        <p:txBody>
          <a:bodyPr/>
          <a:lstStyle/>
          <a:p>
            <a:pPr>
              <a:defRPr/>
            </a:pPr>
            <a:fld id="{BAFF758C-7F94-4AD4-8D78-CCFDBCCB6E2F}"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FF552798-8448-4A67-885B-CE803E8E87D5}"/>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46287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6"/>
          <p:cNvSpPr>
            <a:spLocks noChangeArrowheads="1"/>
          </p:cNvSpPr>
          <p:nvPr/>
        </p:nvSpPr>
        <p:spPr bwMode="auto">
          <a:xfrm>
            <a:off x="357158" y="868862"/>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例2-</a:t>
            </a:r>
            <a:r>
              <a:rPr lang="en-US" altLang="zh-CN" sz="2000" dirty="0">
                <a:solidFill>
                  <a:schemeClr val="hlink"/>
                </a:solidFill>
                <a:latin typeface="微软雅黑" pitchFamily="34" charset="-122"/>
                <a:ea typeface="微软雅黑" pitchFamily="34" charset="-122"/>
              </a:rPr>
              <a:t>3</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读取视频文件。</a:t>
            </a:r>
            <a:endParaRPr lang="en-US" altLang="en-US" sz="2000" dirty="0">
              <a:solidFill>
                <a:schemeClr val="bg2"/>
              </a:solidFill>
              <a:latin typeface="微软雅黑" pitchFamily="34" charset="-122"/>
              <a:ea typeface="微软雅黑" pitchFamily="34" charset="-122"/>
            </a:endParaRPr>
          </a:p>
        </p:txBody>
      </p:sp>
      <p:sp>
        <p:nvSpPr>
          <p:cNvPr id="6" name="Rectangle 3"/>
          <p:cNvSpPr>
            <a:spLocks noChangeArrowheads="1"/>
          </p:cNvSpPr>
          <p:nvPr/>
        </p:nvSpPr>
        <p:spPr bwMode="auto">
          <a:xfrm>
            <a:off x="561120" y="1556793"/>
            <a:ext cx="4298904" cy="14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v = </a:t>
            </a:r>
            <a:r>
              <a:rPr lang="en-US" altLang="zh-CN" sz="1600" dirty="0" err="1">
                <a:solidFill>
                  <a:schemeClr val="bg2"/>
                </a:solidFill>
                <a:latin typeface="微软雅黑" pitchFamily="34" charset="-122"/>
                <a:ea typeface="微软雅黑" pitchFamily="34" charset="-122"/>
              </a:rPr>
              <a:t>VideoReader</a:t>
            </a:r>
            <a:r>
              <a:rPr lang="en-US" altLang="zh-CN" sz="1600" dirty="0">
                <a:solidFill>
                  <a:schemeClr val="bg2"/>
                </a:solidFill>
                <a:latin typeface="微软雅黑" pitchFamily="34" charset="-122"/>
                <a:ea typeface="微软雅黑" pitchFamily="34" charset="-122"/>
              </a:rPr>
              <a:t>('rhinos.avi');</a:t>
            </a:r>
          </a:p>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readFrame</a:t>
            </a:r>
            <a:r>
              <a:rPr lang="en-US" altLang="zh-CN" sz="1600" dirty="0">
                <a:solidFill>
                  <a:schemeClr val="bg2"/>
                </a:solidFill>
                <a:latin typeface="微软雅黑" pitchFamily="34" charset="-122"/>
                <a:ea typeface="微软雅黑" pitchFamily="34" charset="-122"/>
              </a:rPr>
              <a:t>(v);</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a:t>
            </a:r>
            <a:r>
              <a:rPr lang="en-US" altLang="zh-CN" sz="1600" dirty="0">
                <a:solidFill>
                  <a:schemeClr val="bg2"/>
                </a:solidFill>
                <a:latin typeface="微软雅黑" pitchFamily="34" charset="-122"/>
                <a:ea typeface="微软雅黑" pitchFamily="34" charset="-122"/>
              </a:rPr>
              <a:t>(I)</a:t>
            </a:r>
          </a:p>
        </p:txBody>
      </p:sp>
      <p:sp>
        <p:nvSpPr>
          <p:cNvPr id="9" name="日期占位符 8">
            <a:extLst>
              <a:ext uri="{FF2B5EF4-FFF2-40B4-BE49-F238E27FC236}">
                <a16:creationId xmlns:a16="http://schemas.microsoft.com/office/drawing/2014/main" id="{949A08DE-D888-4C70-8184-FC2146B33C65}"/>
              </a:ext>
            </a:extLst>
          </p:cNvPr>
          <p:cNvSpPr>
            <a:spLocks noGrp="1"/>
          </p:cNvSpPr>
          <p:nvPr>
            <p:ph type="dt" sz="half" idx="10"/>
          </p:nvPr>
        </p:nvSpPr>
        <p:spPr/>
        <p:txBody>
          <a:bodyPr/>
          <a:lstStyle/>
          <a:p>
            <a:pPr>
              <a:defRPr/>
            </a:pPr>
            <a:fld id="{C6060124-9AA3-4927-8CF3-DA4BD7CD8D9E}" type="datetime1">
              <a:rPr lang="zh-CN" altLang="en-US" smtClean="0"/>
              <a:t>2022/11/23</a:t>
            </a:fld>
            <a:endParaRPr lang="zh-CN" altLang="en-US"/>
          </a:p>
        </p:txBody>
      </p:sp>
      <p:pic>
        <p:nvPicPr>
          <p:cNvPr id="7" name="Picture 2">
            <a:extLst>
              <a:ext uri="{FF2B5EF4-FFF2-40B4-BE49-F238E27FC236}">
                <a16:creationId xmlns:a16="http://schemas.microsoft.com/office/drawing/2014/main" id="{7AEC4B4B-D5BE-45AC-B598-099DC5A46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440" y="1535782"/>
            <a:ext cx="405765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a:extLst>
              <a:ext uri="{FF2B5EF4-FFF2-40B4-BE49-F238E27FC236}">
                <a16:creationId xmlns:a16="http://schemas.microsoft.com/office/drawing/2014/main" id="{0B8B7FA4-E954-49EF-8636-D63C29A04F9D}"/>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04009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263576" y="980729"/>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dirty="0">
                <a:latin typeface="微软雅黑" pitchFamily="34" charset="-122"/>
                <a:ea typeface="微软雅黑" pitchFamily="34" charset="-122"/>
              </a:rPr>
              <a:t>二、写数据到图像文件</a:t>
            </a:r>
          </a:p>
        </p:txBody>
      </p:sp>
      <p:sp>
        <p:nvSpPr>
          <p:cNvPr id="7" name="Rectangle 6"/>
          <p:cNvSpPr>
            <a:spLocks noChangeArrowheads="1"/>
          </p:cNvSpPr>
          <p:nvPr/>
        </p:nvSpPr>
        <p:spPr bwMode="auto">
          <a:xfrm>
            <a:off x="251520" y="1556792"/>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例2-</a:t>
            </a:r>
            <a:r>
              <a:rPr lang="en-US" altLang="zh-CN" sz="2000" dirty="0">
                <a:solidFill>
                  <a:schemeClr val="hlink"/>
                </a:solidFill>
                <a:latin typeface="微软雅黑" pitchFamily="34" charset="-122"/>
                <a:ea typeface="微软雅黑" pitchFamily="34" charset="-122"/>
              </a:rPr>
              <a:t>4</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一朵美丽的玫瑰花。</a:t>
            </a:r>
            <a:endParaRPr lang="en-US" altLang="en-US" sz="2000" dirty="0">
              <a:solidFill>
                <a:schemeClr val="bg2"/>
              </a:solidFill>
              <a:latin typeface="微软雅黑" pitchFamily="34" charset="-122"/>
              <a:ea typeface="微软雅黑" pitchFamily="34" charset="-122"/>
            </a:endParaRPr>
          </a:p>
        </p:txBody>
      </p:sp>
      <p:sp>
        <p:nvSpPr>
          <p:cNvPr id="8" name="Rectangle 3"/>
          <p:cNvSpPr>
            <a:spLocks noChangeArrowheads="1"/>
          </p:cNvSpPr>
          <p:nvPr/>
        </p:nvSpPr>
        <p:spPr bwMode="auto">
          <a:xfrm>
            <a:off x="467544" y="2235173"/>
            <a:ext cx="4298904" cy="147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plot_rose</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frame = </a:t>
            </a:r>
            <a:r>
              <a:rPr lang="en-US" altLang="zh-CN" sz="1600" dirty="0" err="1">
                <a:solidFill>
                  <a:schemeClr val="bg2"/>
                </a:solidFill>
                <a:latin typeface="微软雅黑" pitchFamily="34" charset="-122"/>
                <a:ea typeface="微软雅黑" pitchFamily="34" charset="-122"/>
              </a:rPr>
              <a:t>getframe</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I = frame2im(frame);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imwrite</a:t>
            </a:r>
            <a:r>
              <a:rPr lang="en-US" altLang="zh-CN" sz="1600" dirty="0">
                <a:solidFill>
                  <a:schemeClr val="bg2"/>
                </a:solidFill>
                <a:latin typeface="微软雅黑" pitchFamily="34" charset="-122"/>
                <a:ea typeface="微软雅黑" pitchFamily="34" charset="-122"/>
              </a:rPr>
              <a:t>(I,'A beautiful rose.jpg')</a:t>
            </a:r>
            <a:endParaRPr lang="zh-CN" altLang="en-US" sz="1600" dirty="0">
              <a:solidFill>
                <a:schemeClr val="bg2"/>
              </a:solidFill>
              <a:latin typeface="微软雅黑" pitchFamily="34" charset="-122"/>
              <a:ea typeface="微软雅黑" pitchFamily="34" charset="-122"/>
            </a:endParaRPr>
          </a:p>
        </p:txBody>
      </p:sp>
      <p:pic>
        <p:nvPicPr>
          <p:cNvPr id="3074" name="Picture 2" descr="C:\Users\xiezhh\Desktop\A beautiful ro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736" y="1746102"/>
            <a:ext cx="3276600" cy="3267075"/>
          </a:xfrm>
          <a:prstGeom prst="rect">
            <a:avLst/>
          </a:prstGeom>
          <a:noFill/>
          <a:extLst>
            <a:ext uri="{909E8E84-426E-40DD-AFC4-6F175D3DCCD1}">
              <a14:hiddenFill xmlns:a14="http://schemas.microsoft.com/office/drawing/2010/main">
                <a:solidFill>
                  <a:srgbClr val="FFFFFF"/>
                </a:solidFill>
              </a14:hiddenFill>
            </a:ext>
          </a:extLst>
        </p:spPr>
      </p:pic>
      <p:sp>
        <p:nvSpPr>
          <p:cNvPr id="11" name="日期占位符 10">
            <a:extLst>
              <a:ext uri="{FF2B5EF4-FFF2-40B4-BE49-F238E27FC236}">
                <a16:creationId xmlns:a16="http://schemas.microsoft.com/office/drawing/2014/main" id="{1F22262D-11CC-4A87-B215-B9A6EFE9A6E9}"/>
              </a:ext>
            </a:extLst>
          </p:cNvPr>
          <p:cNvSpPr>
            <a:spLocks noGrp="1"/>
          </p:cNvSpPr>
          <p:nvPr>
            <p:ph type="dt" sz="half" idx="10"/>
          </p:nvPr>
        </p:nvSpPr>
        <p:spPr/>
        <p:txBody>
          <a:bodyPr/>
          <a:lstStyle/>
          <a:p>
            <a:pPr>
              <a:defRPr/>
            </a:pPr>
            <a:fld id="{0C91D283-B979-44B7-9601-E7A9B0371041}"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AAD7F37A-5398-4894-8176-C055966F3DED}"/>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84539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360042" y="529516"/>
            <a:ext cx="6804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r>
              <a:rPr lang="zh-CN" altLang="en-US" sz="2800" b="1" dirty="0">
                <a:latin typeface="微软雅黑" panose="020B0503020204020204" pitchFamily="34" charset="-122"/>
                <a:ea typeface="微软雅黑" panose="020B0503020204020204" pitchFamily="34" charset="-122"/>
              </a:rPr>
              <a:t>第三节  图像的几何变换与增强</a:t>
            </a:r>
          </a:p>
        </p:txBody>
      </p:sp>
      <p:sp>
        <p:nvSpPr>
          <p:cNvPr id="7" name="Rectangle 6"/>
          <p:cNvSpPr>
            <a:spLocks noChangeArrowheads="1"/>
          </p:cNvSpPr>
          <p:nvPr/>
        </p:nvSpPr>
        <p:spPr bwMode="auto">
          <a:xfrm>
            <a:off x="357158" y="3473053"/>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例3-</a:t>
            </a:r>
            <a:r>
              <a:rPr lang="en-US" altLang="zh-CN" sz="2000" dirty="0">
                <a:solidFill>
                  <a:schemeClr val="hlink"/>
                </a:solidFill>
                <a:latin typeface="微软雅黑" pitchFamily="34" charset="-122"/>
                <a:ea typeface="微软雅黑" pitchFamily="34" charset="-122"/>
              </a:rPr>
              <a:t>1</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分别按比例和固定大小缩放图像。</a:t>
            </a:r>
            <a:endParaRPr lang="en-US" altLang="en-US" sz="2000" dirty="0">
              <a:solidFill>
                <a:schemeClr val="bg2"/>
              </a:solidFill>
              <a:latin typeface="微软雅黑" pitchFamily="34" charset="-122"/>
              <a:ea typeface="微软雅黑" pitchFamily="34" charset="-122"/>
            </a:endParaRPr>
          </a:p>
        </p:txBody>
      </p:sp>
      <p:sp>
        <p:nvSpPr>
          <p:cNvPr id="8" name="Rectangle 3"/>
          <p:cNvSpPr>
            <a:spLocks noChangeArrowheads="1"/>
          </p:cNvSpPr>
          <p:nvPr/>
        </p:nvSpPr>
        <p:spPr bwMode="auto">
          <a:xfrm>
            <a:off x="561120" y="4098708"/>
            <a:ext cx="4298904" cy="177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('football.jpg');</a:t>
            </a:r>
          </a:p>
          <a:p>
            <a:pPr>
              <a:lnSpc>
                <a:spcPct val="140000"/>
              </a:lnSpc>
            </a:pPr>
            <a:r>
              <a:rPr lang="en-US" altLang="zh-CN" sz="1600" dirty="0">
                <a:solidFill>
                  <a:schemeClr val="bg2"/>
                </a:solidFill>
                <a:latin typeface="微软雅黑" pitchFamily="34" charset="-122"/>
                <a:ea typeface="微软雅黑" pitchFamily="34" charset="-122"/>
              </a:rPr>
              <a:t>&gt;&gt; L1 = </a:t>
            </a:r>
            <a:r>
              <a:rPr lang="en-US" altLang="zh-CN" sz="1600" dirty="0" err="1">
                <a:solidFill>
                  <a:schemeClr val="bg2"/>
                </a:solidFill>
                <a:latin typeface="微软雅黑" pitchFamily="34" charset="-122"/>
                <a:ea typeface="微软雅黑" pitchFamily="34" charset="-122"/>
              </a:rPr>
              <a:t>imresize</a:t>
            </a:r>
            <a:r>
              <a:rPr lang="en-US" altLang="zh-CN" sz="1600" dirty="0">
                <a:solidFill>
                  <a:schemeClr val="bg2"/>
                </a:solidFill>
                <a:latin typeface="微软雅黑" pitchFamily="34" charset="-122"/>
                <a:ea typeface="微软雅黑" pitchFamily="34" charset="-122"/>
              </a:rPr>
              <a:t>(I,0.5,'bilinear');</a:t>
            </a:r>
          </a:p>
          <a:p>
            <a:pPr>
              <a:lnSpc>
                <a:spcPct val="140000"/>
              </a:lnSpc>
            </a:pPr>
            <a:r>
              <a:rPr lang="en-US" altLang="zh-CN" sz="1600" dirty="0">
                <a:solidFill>
                  <a:schemeClr val="bg2"/>
                </a:solidFill>
                <a:latin typeface="微软雅黑" pitchFamily="34" charset="-122"/>
                <a:ea typeface="微软雅黑" pitchFamily="34" charset="-122"/>
              </a:rPr>
              <a:t>&gt;&gt; L2 = </a:t>
            </a:r>
            <a:r>
              <a:rPr lang="en-US" altLang="zh-CN" sz="1600" dirty="0" err="1">
                <a:solidFill>
                  <a:schemeClr val="bg2"/>
                </a:solidFill>
                <a:latin typeface="微软雅黑" pitchFamily="34" charset="-122"/>
                <a:ea typeface="微软雅黑" pitchFamily="34" charset="-122"/>
              </a:rPr>
              <a:t>imresize</a:t>
            </a:r>
            <a:r>
              <a:rPr lang="en-US" altLang="zh-CN" sz="1600" dirty="0">
                <a:solidFill>
                  <a:schemeClr val="bg2"/>
                </a:solidFill>
                <a:latin typeface="微软雅黑" pitchFamily="34" charset="-122"/>
                <a:ea typeface="微软雅黑" pitchFamily="34" charset="-122"/>
              </a:rPr>
              <a:t>(I,[120,150],'bilinear');</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imshowpair</a:t>
            </a:r>
            <a:r>
              <a:rPr lang="en-US" altLang="zh-CN" sz="1600" dirty="0">
                <a:solidFill>
                  <a:schemeClr val="bg2"/>
                </a:solidFill>
                <a:latin typeface="微软雅黑" pitchFamily="34" charset="-122"/>
                <a:ea typeface="微软雅黑" pitchFamily="34" charset="-122"/>
              </a:rPr>
              <a:t>(L1,L2,'montage')</a:t>
            </a:r>
          </a:p>
        </p:txBody>
      </p:sp>
      <p:sp>
        <p:nvSpPr>
          <p:cNvPr id="10" name="日期占位符 9">
            <a:extLst>
              <a:ext uri="{FF2B5EF4-FFF2-40B4-BE49-F238E27FC236}">
                <a16:creationId xmlns:a16="http://schemas.microsoft.com/office/drawing/2014/main" id="{5476D6A8-7334-4B45-9556-C1934E91CF38}"/>
              </a:ext>
            </a:extLst>
          </p:cNvPr>
          <p:cNvSpPr>
            <a:spLocks noGrp="1"/>
          </p:cNvSpPr>
          <p:nvPr>
            <p:ph type="dt" sz="half" idx="10"/>
          </p:nvPr>
        </p:nvSpPr>
        <p:spPr/>
        <p:txBody>
          <a:bodyPr/>
          <a:lstStyle/>
          <a:p>
            <a:pPr>
              <a:defRPr/>
            </a:pPr>
            <a:fld id="{092B6C70-0D6E-448A-A70F-7EC5B6EB2D42}" type="datetime1">
              <a:rPr lang="zh-CN" altLang="en-US" smtClean="0"/>
              <a:t>2022/11/23</a:t>
            </a:fld>
            <a:endParaRPr lang="zh-CN" altLang="en-US"/>
          </a:p>
        </p:txBody>
      </p:sp>
      <p:sp>
        <p:nvSpPr>
          <p:cNvPr id="9" name="Rectangle 5">
            <a:extLst>
              <a:ext uri="{FF2B5EF4-FFF2-40B4-BE49-F238E27FC236}">
                <a16:creationId xmlns:a16="http://schemas.microsoft.com/office/drawing/2014/main" id="{D782A95C-5D2F-425C-9DBC-35A74A098075}"/>
              </a:ext>
            </a:extLst>
          </p:cNvPr>
          <p:cNvSpPr>
            <a:spLocks noChangeArrowheads="1"/>
          </p:cNvSpPr>
          <p:nvPr/>
        </p:nvSpPr>
        <p:spPr bwMode="auto">
          <a:xfrm>
            <a:off x="263576" y="1311151"/>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dirty="0">
                <a:latin typeface="微软雅黑" pitchFamily="34" charset="-122"/>
                <a:ea typeface="微软雅黑" pitchFamily="34" charset="-122"/>
              </a:rPr>
              <a:t>一、图像缩放</a:t>
            </a:r>
          </a:p>
        </p:txBody>
      </p:sp>
      <p:sp>
        <p:nvSpPr>
          <p:cNvPr id="12" name="Rectangle 56">
            <a:extLst>
              <a:ext uri="{FF2B5EF4-FFF2-40B4-BE49-F238E27FC236}">
                <a16:creationId xmlns:a16="http://schemas.microsoft.com/office/drawing/2014/main" id="{70FC7FEE-0677-421F-84E2-83FCEE9678CA}"/>
              </a:ext>
            </a:extLst>
          </p:cNvPr>
          <p:cNvSpPr>
            <a:spLocks noChangeArrowheads="1"/>
          </p:cNvSpPr>
          <p:nvPr/>
        </p:nvSpPr>
        <p:spPr bwMode="auto">
          <a:xfrm>
            <a:off x="827584" y="2470870"/>
            <a:ext cx="7339855"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4000">
                <a:solidFill>
                  <a:schemeClr val="tx1"/>
                </a:solidFill>
                <a:latin typeface="Times New Roman" panose="02020603050405020304" pitchFamily="18" charset="0"/>
                <a:ea typeface="楷体_GB2312" panose="02010609030101010101" pitchFamily="49" charset="-122"/>
              </a:defRPr>
            </a:lvl1pPr>
            <a:lvl2pPr marL="742950" indent="-285750" eaLnBrk="0" hangingPunct="0">
              <a:defRPr kumimoji="1" sz="4000">
                <a:solidFill>
                  <a:schemeClr val="tx1"/>
                </a:solidFill>
                <a:latin typeface="Times New Roman" panose="02020603050405020304" pitchFamily="18" charset="0"/>
                <a:ea typeface="楷体_GB2312" panose="02010609030101010101" pitchFamily="49" charset="-122"/>
              </a:defRPr>
            </a:lvl2pPr>
            <a:lvl3pPr marL="1143000" indent="-228600" eaLnBrk="0" hangingPunct="0">
              <a:defRPr kumimoji="1" sz="4000">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kumimoji="1" sz="4000">
                <a:solidFill>
                  <a:schemeClr val="tx1"/>
                </a:solidFill>
                <a:latin typeface="Times New Roman" panose="02020603050405020304" pitchFamily="18" charset="0"/>
                <a:ea typeface="楷体_GB2312" panose="02010609030101010101" pitchFamily="49" charset="-122"/>
              </a:defRPr>
            </a:lvl4pPr>
            <a:lvl5pPr marL="2057400" indent="-228600" eaLnBrk="0" hangingPunct="0">
              <a:defRPr kumimoji="1" sz="40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9pPr>
          </a:lstStyle>
          <a:p>
            <a:pPr marL="0" indent="0" eaLnBrk="1" hangingPunct="1">
              <a:lnSpc>
                <a:spcPct val="150000"/>
              </a:lnSpc>
              <a:buClr>
                <a:srgbClr val="0000FF"/>
              </a:buClr>
            </a:pPr>
            <a:r>
              <a:rPr lang="en-US" altLang="zh-CN" sz="2000" dirty="0">
                <a:solidFill>
                  <a:schemeClr val="bg2"/>
                </a:solidFill>
                <a:latin typeface="微软雅黑" panose="020B0503020204020204" pitchFamily="34" charset="-122"/>
                <a:ea typeface="微软雅黑" panose="020B0503020204020204" pitchFamily="34" charset="-122"/>
                <a:sym typeface="Wingdings" panose="05000000000000000000" pitchFamily="2" charset="2"/>
              </a:rPr>
              <a:t>&gt;&gt; B = </a:t>
            </a:r>
            <a:r>
              <a:rPr lang="en-US" altLang="zh-CN" sz="2000" dirty="0" err="1">
                <a:solidFill>
                  <a:schemeClr val="bg2"/>
                </a:solidFill>
                <a:latin typeface="微软雅黑" panose="020B0503020204020204" pitchFamily="34" charset="-122"/>
                <a:ea typeface="微软雅黑" panose="020B0503020204020204" pitchFamily="34" charset="-122"/>
                <a:sym typeface="Wingdings" panose="05000000000000000000" pitchFamily="2" charset="2"/>
              </a:rPr>
              <a:t>imresize</a:t>
            </a:r>
            <a:r>
              <a:rPr lang="en-US" altLang="zh-CN" sz="2000" dirty="0">
                <a:solidFill>
                  <a:schemeClr val="bg2"/>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dirty="0" err="1">
                <a:solidFill>
                  <a:schemeClr val="bg2"/>
                </a:solidFill>
                <a:latin typeface="微软雅黑" panose="020B0503020204020204" pitchFamily="34" charset="-122"/>
                <a:ea typeface="微软雅黑" panose="020B0503020204020204" pitchFamily="34" charset="-122"/>
                <a:sym typeface="Wingdings" panose="05000000000000000000" pitchFamily="2" charset="2"/>
              </a:rPr>
              <a:t>A,scale,method</a:t>
            </a:r>
            <a:r>
              <a:rPr lang="en-US" altLang="zh-CN" sz="2000" dirty="0">
                <a:solidFill>
                  <a:schemeClr val="bg2"/>
                </a:solidFill>
                <a:latin typeface="微软雅黑" panose="020B0503020204020204" pitchFamily="34" charset="-122"/>
                <a:ea typeface="微软雅黑" panose="020B0503020204020204" pitchFamily="34" charset="-122"/>
                <a:sym typeface="Wingdings" panose="05000000000000000000" pitchFamily="2" charset="2"/>
              </a:rPr>
              <a:t>)</a:t>
            </a:r>
          </a:p>
          <a:p>
            <a:pPr marL="0" indent="0" eaLnBrk="1" hangingPunct="1">
              <a:lnSpc>
                <a:spcPct val="150000"/>
              </a:lnSpc>
              <a:buClr>
                <a:srgbClr val="0000FF"/>
              </a:buClr>
            </a:pPr>
            <a:r>
              <a:rPr lang="en-US" altLang="zh-CN" sz="2000" dirty="0">
                <a:solidFill>
                  <a:schemeClr val="bg2"/>
                </a:solidFill>
                <a:latin typeface="微软雅黑" panose="020B0503020204020204" pitchFamily="34" charset="-122"/>
                <a:ea typeface="微软雅黑" panose="020B0503020204020204" pitchFamily="34" charset="-122"/>
                <a:sym typeface="Wingdings" panose="05000000000000000000" pitchFamily="2" charset="2"/>
              </a:rPr>
              <a:t>&gt;&gt; B = </a:t>
            </a:r>
            <a:r>
              <a:rPr lang="en-US" altLang="zh-CN" sz="2000" dirty="0" err="1">
                <a:solidFill>
                  <a:schemeClr val="bg2"/>
                </a:solidFill>
                <a:latin typeface="微软雅黑" panose="020B0503020204020204" pitchFamily="34" charset="-122"/>
                <a:ea typeface="微软雅黑" panose="020B0503020204020204" pitchFamily="34" charset="-122"/>
                <a:sym typeface="Wingdings" panose="05000000000000000000" pitchFamily="2" charset="2"/>
              </a:rPr>
              <a:t>imresize</a:t>
            </a:r>
            <a:r>
              <a:rPr lang="en-US" altLang="zh-CN" sz="2000" dirty="0">
                <a:solidFill>
                  <a:schemeClr val="bg2"/>
                </a:solidFill>
                <a:latin typeface="微软雅黑" panose="020B0503020204020204" pitchFamily="34" charset="-122"/>
                <a:ea typeface="微软雅黑" panose="020B0503020204020204" pitchFamily="34" charset="-122"/>
                <a:sym typeface="Wingdings" panose="05000000000000000000" pitchFamily="2" charset="2"/>
              </a:rPr>
              <a:t>(A,[</a:t>
            </a:r>
            <a:r>
              <a:rPr lang="en-US" altLang="zh-CN" sz="2000" dirty="0" err="1">
                <a:solidFill>
                  <a:schemeClr val="bg2"/>
                </a:solidFill>
                <a:latin typeface="微软雅黑" panose="020B0503020204020204" pitchFamily="34" charset="-122"/>
                <a:ea typeface="微软雅黑" panose="020B0503020204020204" pitchFamily="34" charset="-122"/>
                <a:sym typeface="Wingdings" panose="05000000000000000000" pitchFamily="2" charset="2"/>
              </a:rPr>
              <a:t>numrows</a:t>
            </a:r>
            <a:r>
              <a:rPr lang="en-US" altLang="zh-CN" sz="2000" dirty="0">
                <a:solidFill>
                  <a:schemeClr val="bg2"/>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err="1">
                <a:solidFill>
                  <a:schemeClr val="bg2"/>
                </a:solidFill>
                <a:latin typeface="微软雅黑" panose="020B0503020204020204" pitchFamily="34" charset="-122"/>
                <a:ea typeface="微软雅黑" panose="020B0503020204020204" pitchFamily="34" charset="-122"/>
                <a:sym typeface="Wingdings" panose="05000000000000000000" pitchFamily="2" charset="2"/>
              </a:rPr>
              <a:t>numcols</a:t>
            </a:r>
            <a:r>
              <a:rPr lang="en-US" altLang="zh-CN" sz="2000" dirty="0">
                <a:solidFill>
                  <a:schemeClr val="bg2"/>
                </a:solidFill>
                <a:latin typeface="微软雅黑" panose="020B0503020204020204" pitchFamily="34" charset="-122"/>
                <a:ea typeface="微软雅黑" panose="020B0503020204020204" pitchFamily="34" charset="-122"/>
                <a:sym typeface="Wingdings" panose="05000000000000000000" pitchFamily="2" charset="2"/>
              </a:rPr>
              <a:t>],method)</a:t>
            </a:r>
          </a:p>
        </p:txBody>
      </p:sp>
      <p:sp>
        <p:nvSpPr>
          <p:cNvPr id="13" name="Rectangle 5">
            <a:extLst>
              <a:ext uri="{FF2B5EF4-FFF2-40B4-BE49-F238E27FC236}">
                <a16:creationId xmlns:a16="http://schemas.microsoft.com/office/drawing/2014/main" id="{C7EE01DE-F95F-429D-BD6F-65D167FD28F1}"/>
              </a:ext>
            </a:extLst>
          </p:cNvPr>
          <p:cNvSpPr>
            <a:spLocks noChangeArrowheads="1"/>
          </p:cNvSpPr>
          <p:nvPr/>
        </p:nvSpPr>
        <p:spPr bwMode="auto">
          <a:xfrm>
            <a:off x="827782" y="1916832"/>
            <a:ext cx="7848674"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2000" dirty="0">
                <a:solidFill>
                  <a:schemeClr val="bg2"/>
                </a:solidFill>
                <a:latin typeface="微软雅黑" pitchFamily="34" charset="-122"/>
                <a:ea typeface="微软雅黑" pitchFamily="34" charset="-122"/>
              </a:rPr>
              <a:t>MATLAB</a:t>
            </a:r>
            <a:r>
              <a:rPr lang="zh-CN" altLang="en-US" sz="2000" dirty="0">
                <a:solidFill>
                  <a:schemeClr val="bg2"/>
                </a:solidFill>
                <a:latin typeface="微软雅黑" pitchFamily="34" charset="-122"/>
                <a:ea typeface="微软雅黑" pitchFamily="34" charset="-122"/>
              </a:rPr>
              <a:t>中的</a:t>
            </a:r>
            <a:r>
              <a:rPr lang="en-US" altLang="zh-CN" sz="2000" dirty="0" err="1">
                <a:solidFill>
                  <a:srgbClr val="0000FF"/>
                </a:solidFill>
                <a:latin typeface="微软雅黑" pitchFamily="34" charset="-122"/>
                <a:ea typeface="微软雅黑" pitchFamily="34" charset="-122"/>
              </a:rPr>
              <a:t>imresize</a:t>
            </a:r>
            <a:r>
              <a:rPr lang="zh-CN" altLang="en-US" sz="2000" dirty="0">
                <a:solidFill>
                  <a:schemeClr val="bg2"/>
                </a:solidFill>
                <a:latin typeface="微软雅黑" pitchFamily="34" charset="-122"/>
                <a:ea typeface="微软雅黑" pitchFamily="34" charset="-122"/>
              </a:rPr>
              <a:t>函数用来对图像进行放大或缩小</a:t>
            </a:r>
          </a:p>
        </p:txBody>
      </p:sp>
      <p:pic>
        <p:nvPicPr>
          <p:cNvPr id="5122" name="Picture 2">
            <a:extLst>
              <a:ext uri="{FF2B5EF4-FFF2-40B4-BE49-F238E27FC236}">
                <a16:creationId xmlns:a16="http://schemas.microsoft.com/office/drawing/2014/main" id="{5F5A610C-2CC8-40B0-8BCA-457D88ECF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408" y="4382016"/>
            <a:ext cx="3564000" cy="14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8A0E584B-77CF-405F-92C4-CFA483906083}"/>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287649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5476D6A8-7334-4B45-9556-C1934E91CF38}"/>
              </a:ext>
            </a:extLst>
          </p:cNvPr>
          <p:cNvSpPr>
            <a:spLocks noGrp="1"/>
          </p:cNvSpPr>
          <p:nvPr>
            <p:ph type="dt" sz="half" idx="10"/>
          </p:nvPr>
        </p:nvSpPr>
        <p:spPr/>
        <p:txBody>
          <a:bodyPr/>
          <a:lstStyle/>
          <a:p>
            <a:pPr>
              <a:defRPr/>
            </a:pPr>
            <a:fld id="{DD44AABA-ABA1-4DB5-9D11-E09E851655F3}" type="datetime1">
              <a:rPr lang="zh-CN" altLang="en-US" smtClean="0"/>
              <a:t>2022/11/23</a:t>
            </a:fld>
            <a:endParaRPr lang="zh-CN" altLang="en-US"/>
          </a:p>
        </p:txBody>
      </p:sp>
      <p:sp>
        <p:nvSpPr>
          <p:cNvPr id="12" name="Rectangle 6">
            <a:extLst>
              <a:ext uri="{FF2B5EF4-FFF2-40B4-BE49-F238E27FC236}">
                <a16:creationId xmlns:a16="http://schemas.microsoft.com/office/drawing/2014/main" id="{E9A3AD6F-1775-4F9E-BCB4-00A9795D3C54}"/>
              </a:ext>
            </a:extLst>
          </p:cNvPr>
          <p:cNvSpPr>
            <a:spLocks noChangeArrowheads="1"/>
          </p:cNvSpPr>
          <p:nvPr/>
        </p:nvSpPr>
        <p:spPr bwMode="auto">
          <a:xfrm>
            <a:off x="357158" y="2824981"/>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例3-</a:t>
            </a:r>
            <a:r>
              <a:rPr lang="en-US" altLang="zh-CN" sz="2000" dirty="0">
                <a:solidFill>
                  <a:schemeClr val="hlink"/>
                </a:solidFill>
                <a:latin typeface="微软雅黑" pitchFamily="34" charset="-122"/>
                <a:ea typeface="微软雅黑" pitchFamily="34" charset="-122"/>
              </a:rPr>
              <a:t>2</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按指定角度旋转图像。</a:t>
            </a:r>
            <a:endParaRPr lang="en-US" altLang="en-US" sz="2000" dirty="0">
              <a:solidFill>
                <a:schemeClr val="bg2"/>
              </a:solidFill>
              <a:latin typeface="微软雅黑" pitchFamily="34" charset="-122"/>
              <a:ea typeface="微软雅黑" pitchFamily="34" charset="-122"/>
            </a:endParaRPr>
          </a:p>
        </p:txBody>
      </p:sp>
      <p:sp>
        <p:nvSpPr>
          <p:cNvPr id="13" name="Rectangle 3">
            <a:extLst>
              <a:ext uri="{FF2B5EF4-FFF2-40B4-BE49-F238E27FC236}">
                <a16:creationId xmlns:a16="http://schemas.microsoft.com/office/drawing/2014/main" id="{A988429B-BD6F-442B-AC6D-1A7146F745EA}"/>
              </a:ext>
            </a:extLst>
          </p:cNvPr>
          <p:cNvSpPr>
            <a:spLocks noChangeArrowheads="1"/>
          </p:cNvSpPr>
          <p:nvPr/>
        </p:nvSpPr>
        <p:spPr bwMode="auto">
          <a:xfrm>
            <a:off x="561120" y="3450636"/>
            <a:ext cx="4298904" cy="14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('football.jpg');</a:t>
            </a:r>
          </a:p>
          <a:p>
            <a:pPr>
              <a:lnSpc>
                <a:spcPct val="140000"/>
              </a:lnSpc>
            </a:pPr>
            <a:r>
              <a:rPr lang="en-US" altLang="zh-CN" sz="1600" dirty="0">
                <a:solidFill>
                  <a:schemeClr val="bg2"/>
                </a:solidFill>
                <a:latin typeface="微软雅黑" pitchFamily="34" charset="-122"/>
                <a:ea typeface="微软雅黑" pitchFamily="34" charset="-122"/>
              </a:rPr>
              <a:t>&gt;&gt; J = </a:t>
            </a:r>
            <a:r>
              <a:rPr lang="en-US" altLang="zh-CN" sz="1600" dirty="0" err="1">
                <a:solidFill>
                  <a:schemeClr val="bg2"/>
                </a:solidFill>
                <a:latin typeface="微软雅黑" pitchFamily="34" charset="-122"/>
                <a:ea typeface="微软雅黑" pitchFamily="34" charset="-122"/>
              </a:rPr>
              <a:t>imrotate</a:t>
            </a:r>
            <a:r>
              <a:rPr lang="en-US" altLang="zh-CN" sz="1600" dirty="0">
                <a:solidFill>
                  <a:schemeClr val="bg2"/>
                </a:solidFill>
                <a:latin typeface="微软雅黑" pitchFamily="34" charset="-122"/>
                <a:ea typeface="微软雅黑" pitchFamily="34" charset="-122"/>
              </a:rPr>
              <a:t>(I,30,'bilinear','crop');</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imshowpair</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I,J,'montage</a:t>
            </a:r>
            <a:r>
              <a:rPr lang="en-US" altLang="zh-CN" sz="1600" dirty="0">
                <a:solidFill>
                  <a:schemeClr val="bg2"/>
                </a:solidFill>
                <a:latin typeface="微软雅黑" pitchFamily="34" charset="-122"/>
                <a:ea typeface="微软雅黑" pitchFamily="34" charset="-122"/>
              </a:rPr>
              <a:t>')</a:t>
            </a:r>
          </a:p>
        </p:txBody>
      </p:sp>
      <p:sp>
        <p:nvSpPr>
          <p:cNvPr id="14" name="Rectangle 5">
            <a:extLst>
              <a:ext uri="{FF2B5EF4-FFF2-40B4-BE49-F238E27FC236}">
                <a16:creationId xmlns:a16="http://schemas.microsoft.com/office/drawing/2014/main" id="{C6444973-B7AA-44C5-89F4-128C436F4776}"/>
              </a:ext>
            </a:extLst>
          </p:cNvPr>
          <p:cNvSpPr>
            <a:spLocks noChangeArrowheads="1"/>
          </p:cNvSpPr>
          <p:nvPr/>
        </p:nvSpPr>
        <p:spPr bwMode="auto">
          <a:xfrm>
            <a:off x="263576" y="663079"/>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dirty="0">
                <a:latin typeface="微软雅黑" pitchFamily="34" charset="-122"/>
                <a:ea typeface="微软雅黑" pitchFamily="34" charset="-122"/>
              </a:rPr>
              <a:t>二、图像旋转</a:t>
            </a:r>
          </a:p>
        </p:txBody>
      </p:sp>
      <p:sp>
        <p:nvSpPr>
          <p:cNvPr id="16" name="Rectangle 56">
            <a:extLst>
              <a:ext uri="{FF2B5EF4-FFF2-40B4-BE49-F238E27FC236}">
                <a16:creationId xmlns:a16="http://schemas.microsoft.com/office/drawing/2014/main" id="{85933F51-2C00-4735-ADAB-6E3CBEFFFF83}"/>
              </a:ext>
            </a:extLst>
          </p:cNvPr>
          <p:cNvSpPr>
            <a:spLocks noChangeArrowheads="1"/>
          </p:cNvSpPr>
          <p:nvPr/>
        </p:nvSpPr>
        <p:spPr bwMode="auto">
          <a:xfrm>
            <a:off x="827584" y="1822798"/>
            <a:ext cx="733985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4000">
                <a:solidFill>
                  <a:schemeClr val="tx1"/>
                </a:solidFill>
                <a:latin typeface="Times New Roman" panose="02020603050405020304" pitchFamily="18" charset="0"/>
                <a:ea typeface="楷体_GB2312" panose="02010609030101010101" pitchFamily="49" charset="-122"/>
              </a:defRPr>
            </a:lvl1pPr>
            <a:lvl2pPr marL="742950" indent="-285750" eaLnBrk="0" hangingPunct="0">
              <a:defRPr kumimoji="1" sz="4000">
                <a:solidFill>
                  <a:schemeClr val="tx1"/>
                </a:solidFill>
                <a:latin typeface="Times New Roman" panose="02020603050405020304" pitchFamily="18" charset="0"/>
                <a:ea typeface="楷体_GB2312" panose="02010609030101010101" pitchFamily="49" charset="-122"/>
              </a:defRPr>
            </a:lvl2pPr>
            <a:lvl3pPr marL="1143000" indent="-228600" eaLnBrk="0" hangingPunct="0">
              <a:defRPr kumimoji="1" sz="4000">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kumimoji="1" sz="4000">
                <a:solidFill>
                  <a:schemeClr val="tx1"/>
                </a:solidFill>
                <a:latin typeface="Times New Roman" panose="02020603050405020304" pitchFamily="18" charset="0"/>
                <a:ea typeface="楷体_GB2312" panose="02010609030101010101" pitchFamily="49" charset="-122"/>
              </a:defRPr>
            </a:lvl4pPr>
            <a:lvl5pPr marL="2057400" indent="-228600" eaLnBrk="0" hangingPunct="0">
              <a:defRPr kumimoji="1" sz="40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9pPr>
          </a:lstStyle>
          <a:p>
            <a:pPr marL="0" indent="0" eaLnBrk="1" hangingPunct="1">
              <a:lnSpc>
                <a:spcPct val="150000"/>
              </a:lnSpc>
              <a:buClr>
                <a:srgbClr val="0000FF"/>
              </a:buClr>
            </a:pPr>
            <a:r>
              <a:rPr lang="en-US" altLang="zh-CN" sz="2000" dirty="0">
                <a:solidFill>
                  <a:schemeClr val="bg2"/>
                </a:solidFill>
                <a:latin typeface="微软雅黑" panose="020B0503020204020204" pitchFamily="34" charset="-122"/>
                <a:ea typeface="微软雅黑" panose="020B0503020204020204" pitchFamily="34" charset="-122"/>
                <a:sym typeface="Wingdings" panose="05000000000000000000" pitchFamily="2" charset="2"/>
              </a:rPr>
              <a:t>&gt;&gt; J = </a:t>
            </a:r>
            <a:r>
              <a:rPr lang="en-US" altLang="zh-CN" sz="2000" dirty="0" err="1">
                <a:solidFill>
                  <a:schemeClr val="bg2"/>
                </a:solidFill>
                <a:latin typeface="微软雅黑" panose="020B0503020204020204" pitchFamily="34" charset="-122"/>
                <a:ea typeface="微软雅黑" panose="020B0503020204020204" pitchFamily="34" charset="-122"/>
                <a:sym typeface="Wingdings" panose="05000000000000000000" pitchFamily="2" charset="2"/>
              </a:rPr>
              <a:t>imrotate</a:t>
            </a:r>
            <a:r>
              <a:rPr lang="en-US" altLang="zh-CN" sz="2000" dirty="0">
                <a:solidFill>
                  <a:schemeClr val="bg2"/>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dirty="0" err="1">
                <a:solidFill>
                  <a:schemeClr val="bg2"/>
                </a:solidFill>
                <a:latin typeface="微软雅黑" panose="020B0503020204020204" pitchFamily="34" charset="-122"/>
                <a:ea typeface="微软雅黑" panose="020B0503020204020204" pitchFamily="34" charset="-122"/>
                <a:sym typeface="Wingdings" panose="05000000000000000000" pitchFamily="2" charset="2"/>
              </a:rPr>
              <a:t>I,angle,method,bbox</a:t>
            </a:r>
            <a:r>
              <a:rPr lang="en-US" altLang="zh-CN" sz="2000" dirty="0">
                <a:solidFill>
                  <a:schemeClr val="bg2"/>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17" name="Rectangle 5">
            <a:extLst>
              <a:ext uri="{FF2B5EF4-FFF2-40B4-BE49-F238E27FC236}">
                <a16:creationId xmlns:a16="http://schemas.microsoft.com/office/drawing/2014/main" id="{557CA10A-6E55-417F-8838-C88CF7D9A3E7}"/>
              </a:ext>
            </a:extLst>
          </p:cNvPr>
          <p:cNvSpPr>
            <a:spLocks noChangeArrowheads="1"/>
          </p:cNvSpPr>
          <p:nvPr/>
        </p:nvSpPr>
        <p:spPr bwMode="auto">
          <a:xfrm>
            <a:off x="827782" y="1268760"/>
            <a:ext cx="7848674"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2000" dirty="0">
                <a:solidFill>
                  <a:schemeClr val="bg2"/>
                </a:solidFill>
                <a:latin typeface="微软雅黑" pitchFamily="34" charset="-122"/>
                <a:ea typeface="微软雅黑" pitchFamily="34" charset="-122"/>
              </a:rPr>
              <a:t>MATLAB</a:t>
            </a:r>
            <a:r>
              <a:rPr lang="zh-CN" altLang="en-US" sz="2000" dirty="0">
                <a:solidFill>
                  <a:schemeClr val="bg2"/>
                </a:solidFill>
                <a:latin typeface="微软雅黑" pitchFamily="34" charset="-122"/>
                <a:ea typeface="微软雅黑" pitchFamily="34" charset="-122"/>
              </a:rPr>
              <a:t>中的</a:t>
            </a:r>
            <a:r>
              <a:rPr lang="en-US" altLang="zh-CN" sz="2000" dirty="0" err="1">
                <a:solidFill>
                  <a:schemeClr val="bg2"/>
                </a:solidFill>
                <a:latin typeface="微软雅黑" pitchFamily="34" charset="-122"/>
                <a:ea typeface="微软雅黑" pitchFamily="34" charset="-122"/>
              </a:rPr>
              <a:t>imrotate</a:t>
            </a:r>
            <a:r>
              <a:rPr lang="zh-CN" altLang="en-US" sz="2000" dirty="0">
                <a:solidFill>
                  <a:schemeClr val="bg2"/>
                </a:solidFill>
                <a:latin typeface="微软雅黑" pitchFamily="34" charset="-122"/>
                <a:ea typeface="微软雅黑" pitchFamily="34" charset="-122"/>
              </a:rPr>
              <a:t>函数用来对图像进行旋转</a:t>
            </a:r>
          </a:p>
        </p:txBody>
      </p:sp>
      <p:pic>
        <p:nvPicPr>
          <p:cNvPr id="2" name="Picture 2">
            <a:extLst>
              <a:ext uri="{FF2B5EF4-FFF2-40B4-BE49-F238E27FC236}">
                <a16:creationId xmlns:a16="http://schemas.microsoft.com/office/drawing/2014/main" id="{0B85823F-A1A4-484D-BE2B-2B200C270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3521767"/>
            <a:ext cx="3564000" cy="1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9FA86DE4-6B46-417B-AFC3-9D36910915E0}"/>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031047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51520" y="2924944"/>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例3-</a:t>
            </a:r>
            <a:r>
              <a:rPr lang="en-US" altLang="zh-CN" sz="2000" dirty="0">
                <a:solidFill>
                  <a:schemeClr val="hlink"/>
                </a:solidFill>
                <a:latin typeface="微软雅黑" pitchFamily="34" charset="-122"/>
                <a:ea typeface="微软雅黑" pitchFamily="34" charset="-122"/>
              </a:rPr>
              <a:t>3</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通过对比度增强方法调整图像灰度值范围。</a:t>
            </a:r>
            <a:endParaRPr lang="en-US" altLang="en-US" sz="2000" dirty="0">
              <a:solidFill>
                <a:schemeClr val="bg2"/>
              </a:solidFill>
              <a:latin typeface="微软雅黑" pitchFamily="34" charset="-122"/>
              <a:ea typeface="微软雅黑" pitchFamily="34" charset="-122"/>
            </a:endParaRPr>
          </a:p>
        </p:txBody>
      </p:sp>
      <p:sp>
        <p:nvSpPr>
          <p:cNvPr id="8" name="Rectangle 3"/>
          <p:cNvSpPr>
            <a:spLocks noChangeArrowheads="1"/>
          </p:cNvSpPr>
          <p:nvPr/>
        </p:nvSpPr>
        <p:spPr bwMode="auto">
          <a:xfrm>
            <a:off x="455482" y="3573016"/>
            <a:ext cx="4298904" cy="14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('dd.png');</a:t>
            </a:r>
          </a:p>
          <a:p>
            <a:pPr>
              <a:lnSpc>
                <a:spcPct val="140000"/>
              </a:lnSpc>
            </a:pPr>
            <a:r>
              <a:rPr lang="en-US" altLang="zh-CN" sz="1600" dirty="0">
                <a:solidFill>
                  <a:schemeClr val="bg2"/>
                </a:solidFill>
                <a:latin typeface="微软雅黑" pitchFamily="34" charset="-122"/>
                <a:ea typeface="微软雅黑" pitchFamily="34" charset="-122"/>
              </a:rPr>
              <a:t>&gt;&gt; J = </a:t>
            </a:r>
            <a:r>
              <a:rPr lang="en-US" altLang="zh-CN" sz="1600" dirty="0" err="1">
                <a:solidFill>
                  <a:schemeClr val="bg2"/>
                </a:solidFill>
                <a:latin typeface="微软雅黑" pitchFamily="34" charset="-122"/>
                <a:ea typeface="微软雅黑" pitchFamily="34" charset="-122"/>
              </a:rPr>
              <a:t>imadjust</a:t>
            </a:r>
            <a:r>
              <a:rPr lang="en-US" altLang="zh-CN" sz="1600" dirty="0">
                <a:solidFill>
                  <a:schemeClr val="bg2"/>
                </a:solidFill>
                <a:latin typeface="微软雅黑" pitchFamily="34" charset="-122"/>
                <a:ea typeface="微软雅黑" pitchFamily="34" charset="-122"/>
              </a:rPr>
              <a:t>(I);</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imshowpair</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I,J,'montage</a:t>
            </a:r>
            <a:r>
              <a:rPr lang="en-US" altLang="zh-CN" sz="1600" dirty="0">
                <a:solidFill>
                  <a:schemeClr val="bg2"/>
                </a:solidFill>
                <a:latin typeface="微软雅黑" pitchFamily="34" charset="-122"/>
                <a:ea typeface="微软雅黑" pitchFamily="34" charset="-122"/>
              </a:rPr>
              <a:t>')</a:t>
            </a:r>
          </a:p>
        </p:txBody>
      </p:sp>
      <p:sp>
        <p:nvSpPr>
          <p:cNvPr id="12" name="日期占位符 11">
            <a:extLst>
              <a:ext uri="{FF2B5EF4-FFF2-40B4-BE49-F238E27FC236}">
                <a16:creationId xmlns:a16="http://schemas.microsoft.com/office/drawing/2014/main" id="{40A28A98-EA0F-43AA-9D3C-1D1718EC9781}"/>
              </a:ext>
            </a:extLst>
          </p:cNvPr>
          <p:cNvSpPr>
            <a:spLocks noGrp="1"/>
          </p:cNvSpPr>
          <p:nvPr>
            <p:ph type="dt" sz="half" idx="10"/>
          </p:nvPr>
        </p:nvSpPr>
        <p:spPr/>
        <p:txBody>
          <a:bodyPr/>
          <a:lstStyle/>
          <a:p>
            <a:pPr>
              <a:defRPr/>
            </a:pPr>
            <a:fld id="{7F448D11-680B-4B2B-A39D-14A0759622B8}" type="datetime1">
              <a:rPr lang="zh-CN" altLang="en-US" smtClean="0"/>
              <a:t>2022/11/23</a:t>
            </a:fld>
            <a:endParaRPr lang="zh-CN" altLang="en-US"/>
          </a:p>
        </p:txBody>
      </p:sp>
      <p:sp>
        <p:nvSpPr>
          <p:cNvPr id="10" name="Rectangle 5">
            <a:extLst>
              <a:ext uri="{FF2B5EF4-FFF2-40B4-BE49-F238E27FC236}">
                <a16:creationId xmlns:a16="http://schemas.microsoft.com/office/drawing/2014/main" id="{006A0EF4-6C6F-41B3-BC63-D5D0B0E058B6}"/>
              </a:ext>
            </a:extLst>
          </p:cNvPr>
          <p:cNvSpPr>
            <a:spLocks noChangeArrowheads="1"/>
          </p:cNvSpPr>
          <p:nvPr/>
        </p:nvSpPr>
        <p:spPr bwMode="auto">
          <a:xfrm>
            <a:off x="263576" y="663079"/>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dirty="0">
                <a:latin typeface="微软雅黑" pitchFamily="34" charset="-122"/>
                <a:ea typeface="微软雅黑" pitchFamily="34" charset="-122"/>
              </a:rPr>
              <a:t>三、对比度增强</a:t>
            </a:r>
          </a:p>
        </p:txBody>
      </p:sp>
      <p:sp>
        <p:nvSpPr>
          <p:cNvPr id="14" name="Rectangle 5">
            <a:extLst>
              <a:ext uri="{FF2B5EF4-FFF2-40B4-BE49-F238E27FC236}">
                <a16:creationId xmlns:a16="http://schemas.microsoft.com/office/drawing/2014/main" id="{774964A9-96BE-425F-B29B-FA2449CA70C0}"/>
              </a:ext>
            </a:extLst>
          </p:cNvPr>
          <p:cNvSpPr>
            <a:spLocks noChangeArrowheads="1"/>
          </p:cNvSpPr>
          <p:nvPr/>
        </p:nvSpPr>
        <p:spPr bwMode="auto">
          <a:xfrm>
            <a:off x="827782" y="1268760"/>
            <a:ext cx="7848674" cy="13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zh-CN" altLang="en-US" sz="2000" dirty="0">
                <a:solidFill>
                  <a:schemeClr val="bg2"/>
                </a:solidFill>
                <a:latin typeface="微软雅黑" pitchFamily="34" charset="-122"/>
                <a:ea typeface="微软雅黑" pitchFamily="34" charset="-122"/>
              </a:rPr>
              <a:t>对比度增强是一种简单实用的图像增强方法，通过对比度增强可以改变图像灰度值的动态范围，从而使图像的前景和背景对比更为强烈。</a:t>
            </a:r>
            <a:r>
              <a:rPr lang="en-US" altLang="zh-CN" sz="2000" dirty="0">
                <a:solidFill>
                  <a:schemeClr val="bg2"/>
                </a:solidFill>
                <a:latin typeface="微软雅黑" pitchFamily="34" charset="-122"/>
                <a:ea typeface="微软雅黑" pitchFamily="34" charset="-122"/>
              </a:rPr>
              <a:t>MATLAB</a:t>
            </a:r>
            <a:r>
              <a:rPr lang="zh-CN" altLang="en-US" sz="2000" dirty="0">
                <a:solidFill>
                  <a:schemeClr val="bg2"/>
                </a:solidFill>
                <a:latin typeface="微软雅黑" pitchFamily="34" charset="-122"/>
                <a:ea typeface="微软雅黑" pitchFamily="34" charset="-122"/>
              </a:rPr>
              <a:t>中的</a:t>
            </a:r>
            <a:r>
              <a:rPr lang="en-US" altLang="zh-CN" sz="2000" dirty="0" err="1">
                <a:solidFill>
                  <a:schemeClr val="bg2"/>
                </a:solidFill>
                <a:latin typeface="微软雅黑" pitchFamily="34" charset="-122"/>
                <a:ea typeface="微软雅黑" pitchFamily="34" charset="-122"/>
              </a:rPr>
              <a:t>imadjust</a:t>
            </a:r>
            <a:r>
              <a:rPr lang="zh-CN" altLang="en-US" sz="2000" dirty="0">
                <a:solidFill>
                  <a:schemeClr val="bg2"/>
                </a:solidFill>
                <a:latin typeface="微软雅黑" pitchFamily="34" charset="-122"/>
                <a:ea typeface="微软雅黑" pitchFamily="34" charset="-122"/>
              </a:rPr>
              <a:t>函数用来对图像进行对比度增强。</a:t>
            </a:r>
          </a:p>
        </p:txBody>
      </p:sp>
      <p:sp>
        <p:nvSpPr>
          <p:cNvPr id="2" name="页脚占位符 1">
            <a:extLst>
              <a:ext uri="{FF2B5EF4-FFF2-40B4-BE49-F238E27FC236}">
                <a16:creationId xmlns:a16="http://schemas.microsoft.com/office/drawing/2014/main" id="{88F7937E-9BF1-4458-80DD-4C937380E27F}"/>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pic>
        <p:nvPicPr>
          <p:cNvPr id="4" name="图片 3">
            <a:extLst>
              <a:ext uri="{FF2B5EF4-FFF2-40B4-BE49-F238E27FC236}">
                <a16:creationId xmlns:a16="http://schemas.microsoft.com/office/drawing/2014/main" id="{1196D462-2B5A-7936-70F9-1777C937C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766" y="3717032"/>
            <a:ext cx="5184690" cy="2376000"/>
          </a:xfrm>
          <a:prstGeom prst="rect">
            <a:avLst/>
          </a:prstGeom>
        </p:spPr>
      </p:pic>
    </p:spTree>
    <p:extLst>
      <p:ext uri="{BB962C8B-B14F-4D97-AF65-F5344CB8AC3E}">
        <p14:creationId xmlns:p14="http://schemas.microsoft.com/office/powerpoint/2010/main" val="140674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51520" y="3145400"/>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例3-</a:t>
            </a:r>
            <a:r>
              <a:rPr lang="en-US" altLang="zh-CN" sz="2000" dirty="0">
                <a:solidFill>
                  <a:schemeClr val="hlink"/>
                </a:solidFill>
                <a:latin typeface="微软雅黑" pitchFamily="34" charset="-122"/>
                <a:ea typeface="微软雅黑" pitchFamily="34" charset="-122"/>
              </a:rPr>
              <a:t>4</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通过直方图均衡方法调整图像灰度值范围。</a:t>
            </a:r>
            <a:endParaRPr lang="en-US" altLang="en-US" sz="2000" dirty="0">
              <a:solidFill>
                <a:schemeClr val="bg2"/>
              </a:solidFill>
              <a:latin typeface="微软雅黑" pitchFamily="34" charset="-122"/>
              <a:ea typeface="微软雅黑" pitchFamily="34" charset="-122"/>
            </a:endParaRPr>
          </a:p>
        </p:txBody>
      </p:sp>
      <p:sp>
        <p:nvSpPr>
          <p:cNvPr id="8" name="Rectangle 3"/>
          <p:cNvSpPr>
            <a:spLocks noChangeArrowheads="1"/>
          </p:cNvSpPr>
          <p:nvPr/>
        </p:nvSpPr>
        <p:spPr bwMode="auto">
          <a:xfrm>
            <a:off x="455482" y="3795346"/>
            <a:ext cx="4298904" cy="14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('jj.png');</a:t>
            </a:r>
          </a:p>
          <a:p>
            <a:pPr>
              <a:lnSpc>
                <a:spcPct val="140000"/>
              </a:lnSpc>
            </a:pPr>
            <a:r>
              <a:rPr lang="en-US" altLang="zh-CN" sz="1600" dirty="0">
                <a:solidFill>
                  <a:schemeClr val="bg2"/>
                </a:solidFill>
                <a:latin typeface="微软雅黑" pitchFamily="34" charset="-122"/>
                <a:ea typeface="微软雅黑" pitchFamily="34" charset="-122"/>
              </a:rPr>
              <a:t>&gt;&gt; J = </a:t>
            </a:r>
            <a:r>
              <a:rPr lang="en-US" altLang="zh-CN" sz="1600" dirty="0" err="1">
                <a:solidFill>
                  <a:schemeClr val="bg2"/>
                </a:solidFill>
                <a:latin typeface="微软雅黑" pitchFamily="34" charset="-122"/>
                <a:ea typeface="微软雅黑" pitchFamily="34" charset="-122"/>
              </a:rPr>
              <a:t>histeq</a:t>
            </a:r>
            <a:r>
              <a:rPr lang="en-US" altLang="zh-CN" sz="1600" dirty="0">
                <a:solidFill>
                  <a:schemeClr val="bg2"/>
                </a:solidFill>
                <a:latin typeface="微软雅黑" pitchFamily="34" charset="-122"/>
                <a:ea typeface="微软雅黑" pitchFamily="34" charset="-122"/>
              </a:rPr>
              <a:t>(I);</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imshowpair</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I,J,'montage</a:t>
            </a:r>
            <a:r>
              <a:rPr lang="en-US" altLang="zh-CN" sz="1600" dirty="0">
                <a:solidFill>
                  <a:schemeClr val="bg2"/>
                </a:solidFill>
                <a:latin typeface="微软雅黑" pitchFamily="34" charset="-122"/>
                <a:ea typeface="微软雅黑" pitchFamily="34" charset="-122"/>
              </a:rPr>
              <a:t>')</a:t>
            </a:r>
          </a:p>
        </p:txBody>
      </p:sp>
      <p:sp>
        <p:nvSpPr>
          <p:cNvPr id="12" name="日期占位符 11">
            <a:extLst>
              <a:ext uri="{FF2B5EF4-FFF2-40B4-BE49-F238E27FC236}">
                <a16:creationId xmlns:a16="http://schemas.microsoft.com/office/drawing/2014/main" id="{40A28A98-EA0F-43AA-9D3C-1D1718EC9781}"/>
              </a:ext>
            </a:extLst>
          </p:cNvPr>
          <p:cNvSpPr>
            <a:spLocks noGrp="1"/>
          </p:cNvSpPr>
          <p:nvPr>
            <p:ph type="dt" sz="half" idx="10"/>
          </p:nvPr>
        </p:nvSpPr>
        <p:spPr/>
        <p:txBody>
          <a:bodyPr/>
          <a:lstStyle/>
          <a:p>
            <a:pPr>
              <a:defRPr/>
            </a:pPr>
            <a:fld id="{7D89401E-697A-450B-95A5-5A0CAECAA6BF}" type="datetime1">
              <a:rPr lang="zh-CN" altLang="en-US" smtClean="0"/>
              <a:t>2022/11/23</a:t>
            </a:fld>
            <a:endParaRPr lang="zh-CN" altLang="en-US"/>
          </a:p>
        </p:txBody>
      </p:sp>
      <p:sp>
        <p:nvSpPr>
          <p:cNvPr id="10" name="Rectangle 5">
            <a:extLst>
              <a:ext uri="{FF2B5EF4-FFF2-40B4-BE49-F238E27FC236}">
                <a16:creationId xmlns:a16="http://schemas.microsoft.com/office/drawing/2014/main" id="{006A0EF4-6C6F-41B3-BC63-D5D0B0E058B6}"/>
              </a:ext>
            </a:extLst>
          </p:cNvPr>
          <p:cNvSpPr>
            <a:spLocks noChangeArrowheads="1"/>
          </p:cNvSpPr>
          <p:nvPr/>
        </p:nvSpPr>
        <p:spPr bwMode="auto">
          <a:xfrm>
            <a:off x="263576" y="663079"/>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dirty="0">
                <a:latin typeface="微软雅黑" pitchFamily="34" charset="-122"/>
                <a:ea typeface="微软雅黑" pitchFamily="34" charset="-122"/>
              </a:rPr>
              <a:t>四、直方图均衡</a:t>
            </a:r>
          </a:p>
        </p:txBody>
      </p:sp>
      <p:sp>
        <p:nvSpPr>
          <p:cNvPr id="14" name="Rectangle 5">
            <a:extLst>
              <a:ext uri="{FF2B5EF4-FFF2-40B4-BE49-F238E27FC236}">
                <a16:creationId xmlns:a16="http://schemas.microsoft.com/office/drawing/2014/main" id="{774964A9-96BE-425F-B29B-FA2449CA70C0}"/>
              </a:ext>
            </a:extLst>
          </p:cNvPr>
          <p:cNvSpPr>
            <a:spLocks noChangeArrowheads="1"/>
          </p:cNvSpPr>
          <p:nvPr/>
        </p:nvSpPr>
        <p:spPr bwMode="auto">
          <a:xfrm>
            <a:off x="827782" y="1268760"/>
            <a:ext cx="7848674" cy="176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zh-CN" altLang="en-US" sz="2000" dirty="0">
                <a:solidFill>
                  <a:schemeClr val="bg2"/>
                </a:solidFill>
                <a:latin typeface="微软雅黑" pitchFamily="34" charset="-122"/>
                <a:ea typeface="微软雅黑" pitchFamily="34" charset="-122"/>
              </a:rPr>
              <a:t>直方图均衡也是一种常用的图像增强方法。图像的灰度直方图能给出图像的大致描述，如图像的灰度值范围、灰度值的分布、整幅图像的平均亮度等，通过调整直方图的形状能够达到图像增强的目的。</a:t>
            </a:r>
            <a:r>
              <a:rPr lang="en-US" altLang="zh-CN" sz="2000" dirty="0">
                <a:solidFill>
                  <a:schemeClr val="bg2"/>
                </a:solidFill>
                <a:latin typeface="微软雅黑" pitchFamily="34" charset="-122"/>
                <a:ea typeface="微软雅黑" pitchFamily="34" charset="-122"/>
              </a:rPr>
              <a:t>MATLAB</a:t>
            </a:r>
            <a:r>
              <a:rPr lang="zh-CN" altLang="en-US" sz="2000" dirty="0">
                <a:solidFill>
                  <a:schemeClr val="bg2"/>
                </a:solidFill>
                <a:latin typeface="微软雅黑" pitchFamily="34" charset="-122"/>
                <a:ea typeface="微软雅黑" pitchFamily="34" charset="-122"/>
              </a:rPr>
              <a:t>中的</a:t>
            </a:r>
            <a:r>
              <a:rPr lang="en-US" altLang="zh-CN" sz="2000" dirty="0" err="1">
                <a:solidFill>
                  <a:schemeClr val="bg2"/>
                </a:solidFill>
                <a:latin typeface="微软雅黑" pitchFamily="34" charset="-122"/>
                <a:ea typeface="微软雅黑" pitchFamily="34" charset="-122"/>
              </a:rPr>
              <a:t>histeq</a:t>
            </a:r>
            <a:r>
              <a:rPr lang="zh-CN" altLang="en-US" sz="2000" dirty="0">
                <a:solidFill>
                  <a:schemeClr val="bg2"/>
                </a:solidFill>
                <a:latin typeface="微软雅黑" pitchFamily="34" charset="-122"/>
                <a:ea typeface="微软雅黑" pitchFamily="34" charset="-122"/>
              </a:rPr>
              <a:t>函数用来对图像进行直方图均衡。</a:t>
            </a:r>
          </a:p>
        </p:txBody>
      </p:sp>
      <p:sp>
        <p:nvSpPr>
          <p:cNvPr id="2" name="页脚占位符 1">
            <a:extLst>
              <a:ext uri="{FF2B5EF4-FFF2-40B4-BE49-F238E27FC236}">
                <a16:creationId xmlns:a16="http://schemas.microsoft.com/office/drawing/2014/main" id="{682E9A5E-4E0F-4E14-ACCC-C5509FFC75A9}"/>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pic>
        <p:nvPicPr>
          <p:cNvPr id="4" name="图片 3">
            <a:extLst>
              <a:ext uri="{FF2B5EF4-FFF2-40B4-BE49-F238E27FC236}">
                <a16:creationId xmlns:a16="http://schemas.microsoft.com/office/drawing/2014/main" id="{B3BDE84B-319D-0744-E93A-F1E549A34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912" y="3765629"/>
            <a:ext cx="4464496" cy="2687707"/>
          </a:xfrm>
          <a:prstGeom prst="rect">
            <a:avLst/>
          </a:prstGeom>
        </p:spPr>
      </p:pic>
    </p:spTree>
    <p:extLst>
      <p:ext uri="{BB962C8B-B14F-4D97-AF65-F5344CB8AC3E}">
        <p14:creationId xmlns:p14="http://schemas.microsoft.com/office/powerpoint/2010/main" val="104544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51520" y="3217408"/>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例4-</a:t>
            </a:r>
            <a:r>
              <a:rPr lang="en-US" altLang="zh-CN" sz="2000" dirty="0">
                <a:solidFill>
                  <a:schemeClr val="hlink"/>
                </a:solidFill>
                <a:latin typeface="微软雅黑" pitchFamily="34" charset="-122"/>
                <a:ea typeface="微软雅黑" pitchFamily="34" charset="-122"/>
              </a:rPr>
              <a:t>1</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锐化滤波。</a:t>
            </a:r>
            <a:endParaRPr lang="en-US" altLang="en-US" sz="2000" dirty="0">
              <a:solidFill>
                <a:schemeClr val="bg2"/>
              </a:solidFill>
              <a:latin typeface="微软雅黑" pitchFamily="34" charset="-122"/>
              <a:ea typeface="微软雅黑" pitchFamily="34" charset="-122"/>
            </a:endParaRPr>
          </a:p>
        </p:txBody>
      </p:sp>
      <p:sp>
        <p:nvSpPr>
          <p:cNvPr id="8" name="Rectangle 3"/>
          <p:cNvSpPr>
            <a:spLocks noChangeArrowheads="1"/>
          </p:cNvSpPr>
          <p:nvPr/>
        </p:nvSpPr>
        <p:spPr bwMode="auto">
          <a:xfrm>
            <a:off x="467544" y="3917374"/>
            <a:ext cx="429890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I1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moon.tif</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 </a:t>
            </a:r>
            <a:r>
              <a:rPr lang="zh-CN" altLang="en-US" sz="1600" dirty="0">
                <a:solidFill>
                  <a:schemeClr val="bg2"/>
                </a:solidFill>
                <a:latin typeface="微软雅黑" pitchFamily="34" charset="-122"/>
                <a:ea typeface="微软雅黑" pitchFamily="34" charset="-122"/>
              </a:rPr>
              <a:t>预定义滤波器</a:t>
            </a:r>
            <a:endParaRPr lang="en-US" altLang="zh-CN"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&gt;&gt; h = </a:t>
            </a:r>
            <a:r>
              <a:rPr lang="en-US" altLang="zh-CN" sz="1600" dirty="0" err="1">
                <a:solidFill>
                  <a:schemeClr val="bg2"/>
                </a:solidFill>
                <a:latin typeface="微软雅黑" pitchFamily="34" charset="-122"/>
                <a:ea typeface="微软雅黑" pitchFamily="34" charset="-122"/>
              </a:rPr>
              <a:t>fspecial</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unsharp</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I2 = </a:t>
            </a:r>
            <a:r>
              <a:rPr lang="en-US" altLang="zh-CN" sz="1600" dirty="0" err="1">
                <a:solidFill>
                  <a:schemeClr val="bg2"/>
                </a:solidFill>
                <a:latin typeface="微软雅黑" pitchFamily="34" charset="-122"/>
                <a:ea typeface="微软雅黑" pitchFamily="34" charset="-122"/>
              </a:rPr>
              <a:t>imfilter</a:t>
            </a:r>
            <a:r>
              <a:rPr lang="en-US" altLang="zh-CN" sz="1600" dirty="0">
                <a:solidFill>
                  <a:schemeClr val="bg2"/>
                </a:solidFill>
                <a:latin typeface="微软雅黑" pitchFamily="34" charset="-122"/>
                <a:ea typeface="微软雅黑" pitchFamily="34" charset="-122"/>
              </a:rPr>
              <a:t>(I1,h);</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imshowpair</a:t>
            </a:r>
            <a:r>
              <a:rPr lang="en-US" altLang="zh-CN" sz="1600" dirty="0">
                <a:solidFill>
                  <a:schemeClr val="bg2"/>
                </a:solidFill>
                <a:latin typeface="微软雅黑" pitchFamily="34" charset="-122"/>
                <a:ea typeface="微软雅黑" pitchFamily="34" charset="-122"/>
              </a:rPr>
              <a:t>(I1,I2,'montage');</a:t>
            </a:r>
            <a:endParaRPr lang="zh-CN" altLang="en-US" sz="1600" dirty="0">
              <a:solidFill>
                <a:schemeClr val="bg2"/>
              </a:solidFill>
              <a:latin typeface="微软雅黑" pitchFamily="34" charset="-122"/>
              <a:ea typeface="微软雅黑" pitchFamily="34" charset="-122"/>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627" t="11629" r="9627" b="13498"/>
          <a:stretch/>
        </p:blipFill>
        <p:spPr bwMode="auto">
          <a:xfrm>
            <a:off x="3995936" y="3440271"/>
            <a:ext cx="4131100" cy="272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2">
            <a:extLst>
              <a:ext uri="{FF2B5EF4-FFF2-40B4-BE49-F238E27FC236}">
                <a16:creationId xmlns:a16="http://schemas.microsoft.com/office/drawing/2014/main" id="{7A9B6C75-1E3F-42CC-8DE3-48D04997229A}"/>
              </a:ext>
            </a:extLst>
          </p:cNvPr>
          <p:cNvSpPr txBox="1">
            <a:spLocks noChangeArrowheads="1"/>
          </p:cNvSpPr>
          <p:nvPr/>
        </p:nvSpPr>
        <p:spPr bwMode="auto">
          <a:xfrm>
            <a:off x="360042" y="933662"/>
            <a:ext cx="6804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r>
              <a:rPr lang="zh-CN" altLang="en-US" sz="2800" b="1" dirty="0">
                <a:latin typeface="微软雅黑" panose="020B0503020204020204" pitchFamily="34" charset="-122"/>
                <a:ea typeface="微软雅黑" panose="020B0503020204020204" pitchFamily="34" charset="-122"/>
              </a:rPr>
              <a:t>第四节  图像去噪</a:t>
            </a:r>
          </a:p>
        </p:txBody>
      </p:sp>
      <p:sp>
        <p:nvSpPr>
          <p:cNvPr id="11" name="日期占位符 10">
            <a:extLst>
              <a:ext uri="{FF2B5EF4-FFF2-40B4-BE49-F238E27FC236}">
                <a16:creationId xmlns:a16="http://schemas.microsoft.com/office/drawing/2014/main" id="{DC190DBD-6661-4D75-8CE6-D7BB074C7589}"/>
              </a:ext>
            </a:extLst>
          </p:cNvPr>
          <p:cNvSpPr>
            <a:spLocks noGrp="1"/>
          </p:cNvSpPr>
          <p:nvPr>
            <p:ph type="dt" sz="half" idx="10"/>
          </p:nvPr>
        </p:nvSpPr>
        <p:spPr/>
        <p:txBody>
          <a:bodyPr/>
          <a:lstStyle/>
          <a:p>
            <a:pPr>
              <a:defRPr/>
            </a:pPr>
            <a:fld id="{BF7855E0-A2AE-4CE1-BFF8-082267254B25}" type="datetime1">
              <a:rPr lang="zh-CN" altLang="en-US" smtClean="0"/>
              <a:t>2022/11/23</a:t>
            </a:fld>
            <a:endParaRPr lang="zh-CN" altLang="en-US"/>
          </a:p>
        </p:txBody>
      </p:sp>
      <p:sp>
        <p:nvSpPr>
          <p:cNvPr id="10" name="Rectangle 5">
            <a:extLst>
              <a:ext uri="{FF2B5EF4-FFF2-40B4-BE49-F238E27FC236}">
                <a16:creationId xmlns:a16="http://schemas.microsoft.com/office/drawing/2014/main" id="{6EE0FD80-9997-49FD-9AE3-09D4F6759D21}"/>
              </a:ext>
            </a:extLst>
          </p:cNvPr>
          <p:cNvSpPr>
            <a:spLocks noChangeArrowheads="1"/>
          </p:cNvSpPr>
          <p:nvPr/>
        </p:nvSpPr>
        <p:spPr bwMode="auto">
          <a:xfrm>
            <a:off x="263576" y="1628800"/>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dirty="0">
                <a:latin typeface="微软雅黑" pitchFamily="34" charset="-122"/>
                <a:ea typeface="微软雅黑" pitchFamily="34" charset="-122"/>
              </a:rPr>
              <a:t>一、锐化滤波</a:t>
            </a:r>
          </a:p>
        </p:txBody>
      </p:sp>
      <p:sp>
        <p:nvSpPr>
          <p:cNvPr id="13" name="Rectangle 5">
            <a:extLst>
              <a:ext uri="{FF2B5EF4-FFF2-40B4-BE49-F238E27FC236}">
                <a16:creationId xmlns:a16="http://schemas.microsoft.com/office/drawing/2014/main" id="{B5CD7B7D-5F31-4B6D-B010-6B3341B4B8E5}"/>
              </a:ext>
            </a:extLst>
          </p:cNvPr>
          <p:cNvSpPr>
            <a:spLocks noChangeArrowheads="1"/>
          </p:cNvSpPr>
          <p:nvPr/>
        </p:nvSpPr>
        <p:spPr bwMode="auto">
          <a:xfrm>
            <a:off x="827782" y="2161532"/>
            <a:ext cx="7848674" cy="90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zh-CN" altLang="en-US" sz="2000" dirty="0">
                <a:solidFill>
                  <a:schemeClr val="bg2"/>
                </a:solidFill>
                <a:latin typeface="微软雅黑" pitchFamily="34" charset="-122"/>
                <a:ea typeface="微软雅黑" pitchFamily="34" charset="-122"/>
              </a:rPr>
              <a:t>锐化滤波是将图像的低频部分减弱或去除，保留图像的高频部分，即图像的边缘信息。</a:t>
            </a:r>
          </a:p>
        </p:txBody>
      </p:sp>
      <p:sp>
        <p:nvSpPr>
          <p:cNvPr id="2" name="页脚占位符 1">
            <a:extLst>
              <a:ext uri="{FF2B5EF4-FFF2-40B4-BE49-F238E27FC236}">
                <a16:creationId xmlns:a16="http://schemas.microsoft.com/office/drawing/2014/main" id="{44D77D7F-01D2-43D6-B3B8-98ED48393B7C}"/>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123714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51520" y="3284984"/>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例4-</a:t>
            </a:r>
            <a:r>
              <a:rPr lang="en-US" altLang="zh-CN" sz="2000" dirty="0">
                <a:solidFill>
                  <a:schemeClr val="hlink"/>
                </a:solidFill>
                <a:latin typeface="微软雅黑" pitchFamily="34" charset="-122"/>
                <a:ea typeface="微软雅黑" pitchFamily="34" charset="-122"/>
              </a:rPr>
              <a:t>2</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中值滤波。</a:t>
            </a:r>
            <a:endParaRPr lang="en-US" altLang="en-US" sz="2000" dirty="0">
              <a:solidFill>
                <a:schemeClr val="bg2"/>
              </a:solidFill>
              <a:latin typeface="微软雅黑" pitchFamily="34" charset="-122"/>
              <a:ea typeface="微软雅黑" pitchFamily="34" charset="-122"/>
            </a:endParaRPr>
          </a:p>
        </p:txBody>
      </p:sp>
      <p:sp>
        <p:nvSpPr>
          <p:cNvPr id="8" name="Rectangle 3"/>
          <p:cNvSpPr>
            <a:spLocks noChangeArrowheads="1"/>
          </p:cNvSpPr>
          <p:nvPr/>
        </p:nvSpPr>
        <p:spPr bwMode="auto">
          <a:xfrm>
            <a:off x="467544" y="3845366"/>
            <a:ext cx="4298904" cy="212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a:t>
            </a:r>
            <a:r>
              <a:rPr lang="zh-CN" altLang="en-US" sz="1600" dirty="0">
                <a:solidFill>
                  <a:schemeClr val="bg2"/>
                </a:solidFill>
                <a:latin typeface="微软雅黑" pitchFamily="34" charset="-122"/>
                <a:ea typeface="微软雅黑" pitchFamily="34" charset="-122"/>
              </a:rPr>
              <a:t>硬币</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tif</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 </a:t>
            </a:r>
            <a:r>
              <a:rPr lang="zh-CN" altLang="en-US" sz="1600" dirty="0">
                <a:solidFill>
                  <a:schemeClr val="bg2"/>
                </a:solidFill>
                <a:latin typeface="微软雅黑" pitchFamily="34" charset="-122"/>
                <a:ea typeface="微软雅黑" pitchFamily="34" charset="-122"/>
              </a:rPr>
              <a:t>添加椒盐噪声</a:t>
            </a:r>
            <a:endParaRPr lang="en-US" altLang="zh-CN"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&gt;&gt; J = </a:t>
            </a:r>
            <a:r>
              <a:rPr lang="en-US" altLang="zh-CN" sz="1600" dirty="0" err="1">
                <a:solidFill>
                  <a:schemeClr val="bg2"/>
                </a:solidFill>
                <a:latin typeface="微软雅黑" pitchFamily="34" charset="-122"/>
                <a:ea typeface="微软雅黑" pitchFamily="34" charset="-122"/>
              </a:rPr>
              <a:t>imnoise</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I,'salt</a:t>
            </a:r>
            <a:r>
              <a:rPr lang="en-US" altLang="zh-CN" sz="1600" dirty="0">
                <a:solidFill>
                  <a:schemeClr val="bg2"/>
                </a:solidFill>
                <a:latin typeface="微软雅黑" pitchFamily="34" charset="-122"/>
                <a:ea typeface="微软雅黑" pitchFamily="34" charset="-122"/>
              </a:rPr>
              <a:t> &amp; pepper',0.02);</a:t>
            </a:r>
          </a:p>
          <a:p>
            <a:pPr>
              <a:lnSpc>
                <a:spcPct val="140000"/>
              </a:lnSpc>
            </a:pPr>
            <a:r>
              <a:rPr lang="en-US" altLang="zh-CN" sz="1600" dirty="0">
                <a:solidFill>
                  <a:schemeClr val="bg2"/>
                </a:solidFill>
                <a:latin typeface="微软雅黑" pitchFamily="34" charset="-122"/>
                <a:ea typeface="微软雅黑" pitchFamily="34" charset="-122"/>
              </a:rPr>
              <a:t>&gt;&gt; K = medfilt2(J);</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imshowpair</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J,K,'montage</a:t>
            </a:r>
            <a:r>
              <a:rPr lang="en-US" altLang="zh-CN" sz="1600" dirty="0">
                <a:solidFill>
                  <a:schemeClr val="bg2"/>
                </a:solidFill>
                <a:latin typeface="微软雅黑" pitchFamily="34" charset="-122"/>
                <a:ea typeface="微软雅黑" pitchFamily="34" charset="-122"/>
              </a:rPr>
              <a:t>');</a:t>
            </a:r>
            <a:endParaRPr lang="zh-CN" altLang="en-US" sz="1600" dirty="0">
              <a:solidFill>
                <a:schemeClr val="bg2"/>
              </a:solidFill>
              <a:latin typeface="微软雅黑" pitchFamily="34" charset="-122"/>
              <a:ea typeface="微软雅黑" pitchFamily="34" charset="-122"/>
            </a:endParaRPr>
          </a:p>
        </p:txBody>
      </p:sp>
      <p:sp>
        <p:nvSpPr>
          <p:cNvPr id="11" name="日期占位符 10">
            <a:extLst>
              <a:ext uri="{FF2B5EF4-FFF2-40B4-BE49-F238E27FC236}">
                <a16:creationId xmlns:a16="http://schemas.microsoft.com/office/drawing/2014/main" id="{9E45EBF1-CA70-4637-AFC8-EA5236C0D91F}"/>
              </a:ext>
            </a:extLst>
          </p:cNvPr>
          <p:cNvSpPr>
            <a:spLocks noGrp="1"/>
          </p:cNvSpPr>
          <p:nvPr>
            <p:ph type="dt" sz="half" idx="10"/>
          </p:nvPr>
        </p:nvSpPr>
        <p:spPr/>
        <p:txBody>
          <a:bodyPr/>
          <a:lstStyle/>
          <a:p>
            <a:pPr>
              <a:defRPr/>
            </a:pPr>
            <a:fld id="{1B27DA39-E1D6-45B7-804B-F048B1692AB5}" type="datetime1">
              <a:rPr lang="zh-CN" altLang="en-US" smtClean="0"/>
              <a:t>2022/11/23</a:t>
            </a:fld>
            <a:endParaRPr lang="zh-CN" altLang="en-US"/>
          </a:p>
        </p:txBody>
      </p:sp>
      <p:sp>
        <p:nvSpPr>
          <p:cNvPr id="10" name="Rectangle 5">
            <a:extLst>
              <a:ext uri="{FF2B5EF4-FFF2-40B4-BE49-F238E27FC236}">
                <a16:creationId xmlns:a16="http://schemas.microsoft.com/office/drawing/2014/main" id="{89A3AD85-7279-4DFC-84F9-C0CD0272CCF5}"/>
              </a:ext>
            </a:extLst>
          </p:cNvPr>
          <p:cNvSpPr>
            <a:spLocks noChangeArrowheads="1"/>
          </p:cNvSpPr>
          <p:nvPr/>
        </p:nvSpPr>
        <p:spPr bwMode="auto">
          <a:xfrm>
            <a:off x="263576" y="836712"/>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dirty="0">
                <a:latin typeface="微软雅黑" pitchFamily="34" charset="-122"/>
                <a:ea typeface="微软雅黑" pitchFamily="34" charset="-122"/>
              </a:rPr>
              <a:t>二、中值滤波</a:t>
            </a:r>
          </a:p>
        </p:txBody>
      </p:sp>
      <p:sp>
        <p:nvSpPr>
          <p:cNvPr id="13" name="Rectangle 5">
            <a:extLst>
              <a:ext uri="{FF2B5EF4-FFF2-40B4-BE49-F238E27FC236}">
                <a16:creationId xmlns:a16="http://schemas.microsoft.com/office/drawing/2014/main" id="{3311521C-EC23-4538-83C6-7A905C8E220B}"/>
              </a:ext>
            </a:extLst>
          </p:cNvPr>
          <p:cNvSpPr>
            <a:spLocks noChangeArrowheads="1"/>
          </p:cNvSpPr>
          <p:nvPr/>
        </p:nvSpPr>
        <p:spPr bwMode="auto">
          <a:xfrm>
            <a:off x="827782" y="1369444"/>
            <a:ext cx="7848674" cy="176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zh-CN" altLang="en-US" sz="2000" dirty="0">
                <a:solidFill>
                  <a:schemeClr val="bg2"/>
                </a:solidFill>
                <a:latin typeface="微软雅黑" pitchFamily="34" charset="-122"/>
                <a:ea typeface="微软雅黑" pitchFamily="34" charset="-122"/>
              </a:rPr>
              <a:t>中值也称为中位数，是概率意义上处于中间的数，也就是说低于中位数和高于中位数的数据各占一半。中值滤波法是一种非线性平滑技术，它将每一像素点的灰度值设置为该点某邻域窗口内的所有像素点灰度值的中值。</a:t>
            </a:r>
          </a:p>
        </p:txBody>
      </p:sp>
      <p:sp>
        <p:nvSpPr>
          <p:cNvPr id="2" name="页脚占位符 1">
            <a:extLst>
              <a:ext uri="{FF2B5EF4-FFF2-40B4-BE49-F238E27FC236}">
                <a16:creationId xmlns:a16="http://schemas.microsoft.com/office/drawing/2014/main" id="{C2DA492C-0909-462A-A19E-E749EC49F9BC}"/>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pic>
        <p:nvPicPr>
          <p:cNvPr id="4" name="图片 3">
            <a:extLst>
              <a:ext uri="{FF2B5EF4-FFF2-40B4-BE49-F238E27FC236}">
                <a16:creationId xmlns:a16="http://schemas.microsoft.com/office/drawing/2014/main" id="{1A0F2379-3D08-9BF0-4A4A-A58B25F0C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368" y="3930946"/>
            <a:ext cx="4495112" cy="2037694"/>
          </a:xfrm>
          <a:prstGeom prst="rect">
            <a:avLst/>
          </a:prstGeom>
        </p:spPr>
      </p:pic>
    </p:spTree>
    <p:extLst>
      <p:ext uri="{BB962C8B-B14F-4D97-AF65-F5344CB8AC3E}">
        <p14:creationId xmlns:p14="http://schemas.microsoft.com/office/powerpoint/2010/main" val="395165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7">
            <a:extLst>
              <a:ext uri="{FF2B5EF4-FFF2-40B4-BE49-F238E27FC236}">
                <a16:creationId xmlns:a16="http://schemas.microsoft.com/office/drawing/2014/main" id="{0E60F0D0-D4E6-4D36-AE33-9E084D3E2257}"/>
              </a:ext>
            </a:extLst>
          </p:cNvPr>
          <p:cNvSpPr txBox="1">
            <a:spLocks noChangeArrowheads="1"/>
          </p:cNvSpPr>
          <p:nvPr/>
        </p:nvSpPr>
        <p:spPr bwMode="auto">
          <a:xfrm>
            <a:off x="755650" y="1125538"/>
            <a:ext cx="597693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en-US" altLang="zh-CN" sz="4400" dirty="0">
                <a:latin typeface="微软雅黑" panose="020B0503020204020204" pitchFamily="34" charset="-122"/>
                <a:ea typeface="微软雅黑" panose="020B0503020204020204" pitchFamily="34" charset="-122"/>
              </a:rPr>
              <a:t>MATLAB</a:t>
            </a:r>
            <a:r>
              <a:rPr lang="zh-CN" altLang="en-US" sz="4400" dirty="0">
                <a:latin typeface="微软雅黑" panose="020B0503020204020204" pitchFamily="34" charset="-122"/>
                <a:ea typeface="微软雅黑" panose="020B0503020204020204" pitchFamily="34" charset="-122"/>
              </a:rPr>
              <a:t>图像处理基础</a:t>
            </a:r>
          </a:p>
        </p:txBody>
      </p:sp>
      <p:graphicFrame>
        <p:nvGraphicFramePr>
          <p:cNvPr id="15" name="Object 11">
            <a:extLst>
              <a:ext uri="{FF2B5EF4-FFF2-40B4-BE49-F238E27FC236}">
                <a16:creationId xmlns:a16="http://schemas.microsoft.com/office/drawing/2014/main" id="{BDCA9EE2-DD79-4525-838F-6F30ADBD0D11}"/>
              </a:ext>
            </a:extLst>
          </p:cNvPr>
          <p:cNvGraphicFramePr>
            <a:graphicFrameLocks noChangeAspect="1"/>
          </p:cNvGraphicFramePr>
          <p:nvPr/>
        </p:nvGraphicFramePr>
        <p:xfrm>
          <a:off x="7002463" y="684213"/>
          <a:ext cx="1966912" cy="1966912"/>
        </p:xfrm>
        <a:graphic>
          <a:graphicData uri="http://schemas.openxmlformats.org/presentationml/2006/ole">
            <mc:AlternateContent xmlns:mc="http://schemas.openxmlformats.org/markup-compatibility/2006">
              <mc:Choice xmlns:v="urn:schemas-microsoft-com:vml" Requires="v">
                <p:oleObj name="剪辑" r:id="rId3" imgW="4006850" imgH="2857500" progId="">
                  <p:embed/>
                </p:oleObj>
              </mc:Choice>
              <mc:Fallback>
                <p:oleObj name="剪辑" r:id="rId3" imgW="4006850" imgH="2857500" progId="">
                  <p:embed/>
                  <p:pic>
                    <p:nvPicPr>
                      <p:cNvPr id="205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463" y="684213"/>
                        <a:ext cx="1966912"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 Box 10">
            <a:extLst>
              <a:ext uri="{FF2B5EF4-FFF2-40B4-BE49-F238E27FC236}">
                <a16:creationId xmlns:a16="http://schemas.microsoft.com/office/drawing/2014/main" id="{4F978D0D-70D2-4BB7-B838-DF2C94A3E622}"/>
              </a:ext>
            </a:extLst>
          </p:cNvPr>
          <p:cNvSpPr txBox="1">
            <a:spLocks noChangeArrowheads="1"/>
          </p:cNvSpPr>
          <p:nvPr/>
        </p:nvSpPr>
        <p:spPr bwMode="auto">
          <a:xfrm>
            <a:off x="566738" y="3814008"/>
            <a:ext cx="76962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谢中华</a:t>
            </a:r>
          </a:p>
          <a:p>
            <a:pPr algn="ctr" eaLnBrk="1" hangingPunct="1">
              <a:spcBef>
                <a:spcPct val="50000"/>
              </a:spcBef>
            </a:pPr>
            <a:r>
              <a:rPr lang="en-US" altLang="zh-CN" sz="2400" dirty="0">
                <a:latin typeface="微软雅黑" panose="020B0503020204020204" pitchFamily="34" charset="-122"/>
                <a:ea typeface="微软雅黑" panose="020B0503020204020204" pitchFamily="34" charset="-122"/>
              </a:rPr>
              <a:t>E-mail: xiezhh@tust.edu.cn</a:t>
            </a:r>
          </a:p>
          <a:p>
            <a:pPr algn="ctr" eaLnBrk="1" hangingPunct="1">
              <a:spcBef>
                <a:spcPct val="50000"/>
              </a:spcBef>
            </a:pPr>
            <a:r>
              <a:rPr lang="en-US" altLang="zh-CN" sz="2400" b="1" dirty="0">
                <a:solidFill>
                  <a:schemeClr val="hlink"/>
                </a:solidFill>
                <a:latin typeface="微软雅黑" panose="020B0503020204020204" pitchFamily="34" charset="-122"/>
                <a:ea typeface="微软雅黑" panose="020B0503020204020204" pitchFamily="34" charset="-122"/>
              </a:rPr>
              <a:t>MATLAB</a:t>
            </a:r>
            <a:r>
              <a:rPr lang="zh-CN" altLang="en-US" sz="2400" b="1" dirty="0">
                <a:solidFill>
                  <a:schemeClr val="hlink"/>
                </a:solidFill>
                <a:latin typeface="微软雅黑" panose="020B0503020204020204" pitchFamily="34" charset="-122"/>
                <a:ea typeface="微软雅黑" panose="020B0503020204020204" pitchFamily="34" charset="-122"/>
              </a:rPr>
              <a:t>数学建模方法与应用</a:t>
            </a:r>
            <a:endParaRPr lang="en-US" altLang="zh-CN" sz="2400" b="1" dirty="0">
              <a:solidFill>
                <a:schemeClr val="hlink"/>
              </a:solidFill>
              <a:latin typeface="微软雅黑" panose="020B0503020204020204" pitchFamily="34" charset="-122"/>
              <a:ea typeface="微软雅黑" panose="020B0503020204020204" pitchFamily="34" charset="-122"/>
            </a:endParaRPr>
          </a:p>
        </p:txBody>
      </p:sp>
      <p:sp>
        <p:nvSpPr>
          <p:cNvPr id="10" name="日期占位符 9">
            <a:extLst>
              <a:ext uri="{FF2B5EF4-FFF2-40B4-BE49-F238E27FC236}">
                <a16:creationId xmlns:a16="http://schemas.microsoft.com/office/drawing/2014/main" id="{E4123536-C761-4F53-A80C-EBD74BAC7787}"/>
              </a:ext>
            </a:extLst>
          </p:cNvPr>
          <p:cNvSpPr>
            <a:spLocks noGrp="1"/>
          </p:cNvSpPr>
          <p:nvPr>
            <p:ph type="dt" sz="half" idx="10"/>
          </p:nvPr>
        </p:nvSpPr>
        <p:spPr/>
        <p:txBody>
          <a:bodyPr/>
          <a:lstStyle/>
          <a:p>
            <a:pPr>
              <a:defRPr/>
            </a:pPr>
            <a:fld id="{4E866641-115D-4545-8D1D-0E7E40DF8E2A}"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5F796F5F-D4FA-47F9-8CDF-6E28B860CB00}"/>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880273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9E45EBF1-CA70-4637-AFC8-EA5236C0D91F}"/>
              </a:ext>
            </a:extLst>
          </p:cNvPr>
          <p:cNvSpPr>
            <a:spLocks noGrp="1"/>
          </p:cNvSpPr>
          <p:nvPr>
            <p:ph type="dt" sz="half" idx="10"/>
          </p:nvPr>
        </p:nvSpPr>
        <p:spPr/>
        <p:txBody>
          <a:bodyPr/>
          <a:lstStyle/>
          <a:p>
            <a:pPr>
              <a:defRPr/>
            </a:pPr>
            <a:fld id="{6466B2FC-86F3-4BA7-AA1C-890DAD36B4E9}" type="datetime1">
              <a:rPr lang="zh-CN" altLang="en-US" smtClean="0"/>
              <a:t>2022/11/23</a:t>
            </a:fld>
            <a:endParaRPr lang="zh-CN" altLang="en-US"/>
          </a:p>
        </p:txBody>
      </p:sp>
      <p:sp>
        <p:nvSpPr>
          <p:cNvPr id="10" name="Rectangle 5">
            <a:extLst>
              <a:ext uri="{FF2B5EF4-FFF2-40B4-BE49-F238E27FC236}">
                <a16:creationId xmlns:a16="http://schemas.microsoft.com/office/drawing/2014/main" id="{89A3AD85-7279-4DFC-84F9-C0CD0272CCF5}"/>
              </a:ext>
            </a:extLst>
          </p:cNvPr>
          <p:cNvSpPr>
            <a:spLocks noChangeArrowheads="1"/>
          </p:cNvSpPr>
          <p:nvPr/>
        </p:nvSpPr>
        <p:spPr bwMode="auto">
          <a:xfrm>
            <a:off x="263576" y="836712"/>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dirty="0">
                <a:latin typeface="微软雅黑" pitchFamily="34" charset="-122"/>
                <a:ea typeface="微软雅黑" pitchFamily="34" charset="-122"/>
              </a:rPr>
              <a:t>三、傅里叶低通滤波</a:t>
            </a:r>
          </a:p>
        </p:txBody>
      </p:sp>
      <p:sp>
        <p:nvSpPr>
          <p:cNvPr id="13" name="Rectangle 5">
            <a:extLst>
              <a:ext uri="{FF2B5EF4-FFF2-40B4-BE49-F238E27FC236}">
                <a16:creationId xmlns:a16="http://schemas.microsoft.com/office/drawing/2014/main" id="{3311521C-EC23-4538-83C6-7A905C8E220B}"/>
              </a:ext>
            </a:extLst>
          </p:cNvPr>
          <p:cNvSpPr>
            <a:spLocks noChangeArrowheads="1"/>
          </p:cNvSpPr>
          <p:nvPr/>
        </p:nvSpPr>
        <p:spPr bwMode="auto">
          <a:xfrm>
            <a:off x="827782" y="1369444"/>
            <a:ext cx="7848674" cy="392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zh-CN" altLang="en-US" sz="2000" dirty="0">
                <a:solidFill>
                  <a:schemeClr val="bg2"/>
                </a:solidFill>
                <a:latin typeface="微软雅黑" pitchFamily="34" charset="-122"/>
                <a:ea typeface="微软雅黑" pitchFamily="34" charset="-122"/>
              </a:rPr>
              <a:t>傅里叶变换可将时间域（时域）或空间域（空域）上的信号变为频率域（频域）上的信号，频域反应了图像在空域中灰度变化的剧烈程度，也就是图像灰度的变化速度，即图像的梯度大小。对图像而言，其边缘部分是突变部分，变化较快，因此反应在频域上就是高频分量，图像的噪声大部分情况下是高频部分，图像上平缓变化的部分则为低频分量。也就是说，傅立叶变换提供了另外一个角度来观察图像，可以将图像从灰度分布转化到频率分布上来观察图像的特征。在频域中，通过去除高频部分的信号，就能达到降噪的目的。反之，去掉低频部分的信号，可实现对图像的锐化。</a:t>
            </a:r>
          </a:p>
        </p:txBody>
      </p:sp>
      <p:sp>
        <p:nvSpPr>
          <p:cNvPr id="2" name="页脚占位符 1">
            <a:extLst>
              <a:ext uri="{FF2B5EF4-FFF2-40B4-BE49-F238E27FC236}">
                <a16:creationId xmlns:a16="http://schemas.microsoft.com/office/drawing/2014/main" id="{57D62875-976C-452E-9689-DAFFB0A46943}"/>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206215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51520" y="404664"/>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例4-</a:t>
            </a:r>
            <a:r>
              <a:rPr lang="en-US" altLang="zh-CN" sz="2000" dirty="0">
                <a:solidFill>
                  <a:schemeClr val="hlink"/>
                </a:solidFill>
                <a:latin typeface="微软雅黑" pitchFamily="34" charset="-122"/>
                <a:ea typeface="微软雅黑" pitchFamily="34" charset="-122"/>
              </a:rPr>
              <a:t>3</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傅里叶变换低通滤波。</a:t>
            </a:r>
            <a:endParaRPr lang="en-US" altLang="en-US" sz="2000" dirty="0">
              <a:solidFill>
                <a:schemeClr val="bg2"/>
              </a:solidFill>
              <a:latin typeface="微软雅黑" pitchFamily="34" charset="-122"/>
              <a:ea typeface="微软雅黑" pitchFamily="34" charset="-122"/>
            </a:endParaRPr>
          </a:p>
        </p:txBody>
      </p:sp>
      <p:sp>
        <p:nvSpPr>
          <p:cNvPr id="8" name="Rectangle 3"/>
          <p:cNvSpPr>
            <a:spLocks noChangeArrowheads="1"/>
          </p:cNvSpPr>
          <p:nvPr/>
        </p:nvSpPr>
        <p:spPr bwMode="auto">
          <a:xfrm>
            <a:off x="899592" y="1484784"/>
            <a:ext cx="4248472" cy="186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400" dirty="0">
                <a:solidFill>
                  <a:schemeClr val="bg2"/>
                </a:solidFill>
                <a:latin typeface="微软雅黑" pitchFamily="34" charset="-122"/>
                <a:ea typeface="微软雅黑" pitchFamily="34" charset="-122"/>
              </a:rPr>
              <a:t>&gt;&gt; I = </a:t>
            </a:r>
            <a:r>
              <a:rPr lang="en-US" altLang="zh-CN" sz="1400" dirty="0" err="1">
                <a:solidFill>
                  <a:schemeClr val="bg2"/>
                </a:solidFill>
                <a:latin typeface="微软雅黑" pitchFamily="34" charset="-122"/>
                <a:ea typeface="微软雅黑" pitchFamily="34" charset="-122"/>
              </a:rPr>
              <a:t>imread</a:t>
            </a:r>
            <a:r>
              <a:rPr lang="en-US" altLang="zh-CN" sz="1400" dirty="0">
                <a:solidFill>
                  <a:schemeClr val="bg2"/>
                </a:solidFill>
                <a:latin typeface="微软雅黑" pitchFamily="34" charset="-122"/>
                <a:ea typeface="微软雅黑" pitchFamily="34" charset="-122"/>
              </a:rPr>
              <a:t>('football.jpg'); </a:t>
            </a:r>
          </a:p>
          <a:p>
            <a:pPr>
              <a:lnSpc>
                <a:spcPct val="140000"/>
              </a:lnSpc>
            </a:pPr>
            <a:r>
              <a:rPr lang="en-US" altLang="zh-CN" sz="1400" dirty="0">
                <a:solidFill>
                  <a:schemeClr val="bg2"/>
                </a:solidFill>
                <a:latin typeface="微软雅黑" pitchFamily="34" charset="-122"/>
                <a:ea typeface="微软雅黑" pitchFamily="34" charset="-122"/>
              </a:rPr>
              <a:t>&gt;&gt; J = </a:t>
            </a:r>
            <a:r>
              <a:rPr lang="en-US" altLang="zh-CN" sz="1400" dirty="0" err="1">
                <a:solidFill>
                  <a:schemeClr val="bg2"/>
                </a:solidFill>
                <a:latin typeface="微软雅黑" pitchFamily="34" charset="-122"/>
                <a:ea typeface="微软雅黑" pitchFamily="34" charset="-122"/>
              </a:rPr>
              <a:t>imnoise</a:t>
            </a:r>
            <a:r>
              <a:rPr lang="en-US" altLang="zh-CN" sz="1400" dirty="0">
                <a:solidFill>
                  <a:schemeClr val="bg2"/>
                </a:solidFill>
                <a:latin typeface="微软雅黑" pitchFamily="34" charset="-122"/>
                <a:ea typeface="微软雅黑" pitchFamily="34" charset="-122"/>
              </a:rPr>
              <a:t>(</a:t>
            </a:r>
            <a:r>
              <a:rPr lang="en-US" altLang="zh-CN" sz="1400" dirty="0" err="1">
                <a:solidFill>
                  <a:schemeClr val="bg2"/>
                </a:solidFill>
                <a:latin typeface="微软雅黑" pitchFamily="34" charset="-122"/>
                <a:ea typeface="微软雅黑" pitchFamily="34" charset="-122"/>
              </a:rPr>
              <a:t>I,'salt</a:t>
            </a:r>
            <a:r>
              <a:rPr lang="en-US" altLang="zh-CN" sz="1400" dirty="0">
                <a:solidFill>
                  <a:schemeClr val="bg2"/>
                </a:solidFill>
                <a:latin typeface="微软雅黑" pitchFamily="34" charset="-122"/>
                <a:ea typeface="微软雅黑" pitchFamily="34" charset="-122"/>
              </a:rPr>
              <a:t> &amp; pepper',0.02);</a:t>
            </a:r>
          </a:p>
          <a:p>
            <a:pPr>
              <a:lnSpc>
                <a:spcPct val="140000"/>
              </a:lnSpc>
            </a:pPr>
            <a:r>
              <a:rPr lang="en-US" altLang="zh-CN" sz="1400" dirty="0">
                <a:solidFill>
                  <a:schemeClr val="bg2"/>
                </a:solidFill>
                <a:latin typeface="微软雅黑" pitchFamily="34" charset="-122"/>
                <a:ea typeface="微软雅黑" pitchFamily="34" charset="-122"/>
              </a:rPr>
              <a:t>&gt;&gt; figure</a:t>
            </a:r>
          </a:p>
          <a:p>
            <a:pPr>
              <a:lnSpc>
                <a:spcPct val="140000"/>
              </a:lnSpc>
            </a:pPr>
            <a:r>
              <a:rPr lang="en-US" altLang="zh-CN" sz="1400" dirty="0">
                <a:solidFill>
                  <a:schemeClr val="bg2"/>
                </a:solidFill>
                <a:latin typeface="微软雅黑" pitchFamily="34" charset="-122"/>
                <a:ea typeface="微软雅黑" pitchFamily="34" charset="-122"/>
              </a:rPr>
              <a:t>&gt;&gt; subplot(2,2,1)</a:t>
            </a:r>
          </a:p>
          <a:p>
            <a:pPr>
              <a:lnSpc>
                <a:spcPct val="140000"/>
              </a:lnSpc>
            </a:pPr>
            <a:r>
              <a:rPr lang="en-US" altLang="zh-CN" sz="1400" dirty="0">
                <a:solidFill>
                  <a:schemeClr val="bg2"/>
                </a:solidFill>
                <a:latin typeface="微软雅黑" pitchFamily="34" charset="-122"/>
                <a:ea typeface="微软雅黑" pitchFamily="34" charset="-122"/>
              </a:rPr>
              <a:t>&gt;&gt; </a:t>
            </a:r>
            <a:r>
              <a:rPr lang="en-US" altLang="zh-CN" sz="1400" dirty="0" err="1">
                <a:solidFill>
                  <a:schemeClr val="bg2"/>
                </a:solidFill>
                <a:latin typeface="微软雅黑" pitchFamily="34" charset="-122"/>
                <a:ea typeface="微软雅黑" pitchFamily="34" charset="-122"/>
              </a:rPr>
              <a:t>imshow</a:t>
            </a:r>
            <a:r>
              <a:rPr lang="en-US" altLang="zh-CN" sz="1400" dirty="0">
                <a:solidFill>
                  <a:schemeClr val="bg2"/>
                </a:solidFill>
                <a:latin typeface="微软雅黑" pitchFamily="34" charset="-122"/>
                <a:ea typeface="微软雅黑" pitchFamily="34" charset="-122"/>
              </a:rPr>
              <a:t>(J)</a:t>
            </a:r>
          </a:p>
          <a:p>
            <a:pPr>
              <a:lnSpc>
                <a:spcPct val="140000"/>
              </a:lnSpc>
            </a:pPr>
            <a:r>
              <a:rPr lang="en-US" altLang="zh-CN" sz="1400" dirty="0">
                <a:solidFill>
                  <a:schemeClr val="bg2"/>
                </a:solidFill>
                <a:latin typeface="微软雅黑" pitchFamily="34" charset="-122"/>
                <a:ea typeface="微软雅黑" pitchFamily="34" charset="-122"/>
              </a:rPr>
              <a:t>&gt;&gt; </a:t>
            </a:r>
            <a:r>
              <a:rPr lang="en-US" altLang="zh-CN" sz="1400" dirty="0" err="1">
                <a:solidFill>
                  <a:schemeClr val="bg2"/>
                </a:solidFill>
                <a:latin typeface="微软雅黑" pitchFamily="34" charset="-122"/>
                <a:ea typeface="微软雅黑" pitchFamily="34" charset="-122"/>
              </a:rPr>
              <a:t>xlabel</a:t>
            </a:r>
            <a:r>
              <a:rPr lang="en-US" altLang="zh-CN" sz="1400" dirty="0">
                <a:solidFill>
                  <a:schemeClr val="bg2"/>
                </a:solidFill>
                <a:latin typeface="微软雅黑" pitchFamily="34" charset="-122"/>
                <a:ea typeface="微软雅黑" pitchFamily="34" charset="-122"/>
              </a:rPr>
              <a:t>('</a:t>
            </a:r>
            <a:r>
              <a:rPr lang="zh-CN" altLang="en-US" sz="1400" dirty="0">
                <a:solidFill>
                  <a:schemeClr val="bg2"/>
                </a:solidFill>
                <a:latin typeface="微软雅黑" pitchFamily="34" charset="-122"/>
                <a:ea typeface="微软雅黑" pitchFamily="34" charset="-122"/>
              </a:rPr>
              <a:t>（</a:t>
            </a:r>
            <a:r>
              <a:rPr lang="en-US" altLang="zh-CN" sz="1400" dirty="0">
                <a:solidFill>
                  <a:schemeClr val="bg2"/>
                </a:solidFill>
                <a:latin typeface="微软雅黑" pitchFamily="34" charset="-122"/>
                <a:ea typeface="微软雅黑" pitchFamily="34" charset="-122"/>
              </a:rPr>
              <a:t>a</a:t>
            </a:r>
            <a:r>
              <a:rPr lang="zh-CN" altLang="en-US" sz="1400" dirty="0">
                <a:solidFill>
                  <a:schemeClr val="bg2"/>
                </a:solidFill>
                <a:latin typeface="微软雅黑" pitchFamily="34" charset="-122"/>
                <a:ea typeface="微软雅黑" pitchFamily="34" charset="-122"/>
              </a:rPr>
              <a:t>）加噪图像</a:t>
            </a:r>
            <a:r>
              <a:rPr lang="en-US" altLang="zh-CN" sz="1400" dirty="0">
                <a:solidFill>
                  <a:schemeClr val="bg2"/>
                </a:solidFill>
                <a:latin typeface="微软雅黑" pitchFamily="34" charset="-122"/>
                <a:ea typeface="微软雅黑" pitchFamily="34" charset="-122"/>
              </a:rPr>
              <a:t>')</a:t>
            </a:r>
          </a:p>
        </p:txBody>
      </p:sp>
      <p:sp>
        <p:nvSpPr>
          <p:cNvPr id="12" name="日期占位符 11">
            <a:extLst>
              <a:ext uri="{FF2B5EF4-FFF2-40B4-BE49-F238E27FC236}">
                <a16:creationId xmlns:a16="http://schemas.microsoft.com/office/drawing/2014/main" id="{AD1DD875-B325-41B3-BE67-655AB7C0A0EB}"/>
              </a:ext>
            </a:extLst>
          </p:cNvPr>
          <p:cNvSpPr>
            <a:spLocks noGrp="1"/>
          </p:cNvSpPr>
          <p:nvPr>
            <p:ph type="dt" sz="half" idx="10"/>
          </p:nvPr>
        </p:nvSpPr>
        <p:spPr/>
        <p:txBody>
          <a:bodyPr/>
          <a:lstStyle/>
          <a:p>
            <a:pPr>
              <a:defRPr/>
            </a:pPr>
            <a:fld id="{E13CAFE8-64D3-4E22-8F28-9EE858B88DD2}" type="datetime1">
              <a:rPr lang="zh-CN" altLang="en-US" smtClean="0"/>
              <a:t>2022/11/23</a:t>
            </a:fld>
            <a:endParaRPr lang="zh-CN" altLang="en-US"/>
          </a:p>
        </p:txBody>
      </p:sp>
      <p:sp>
        <p:nvSpPr>
          <p:cNvPr id="11" name="Rectangle 5">
            <a:extLst>
              <a:ext uri="{FF2B5EF4-FFF2-40B4-BE49-F238E27FC236}">
                <a16:creationId xmlns:a16="http://schemas.microsoft.com/office/drawing/2014/main" id="{7A83AAD1-BCF0-427F-9EF5-31DB95060A07}"/>
              </a:ext>
            </a:extLst>
          </p:cNvPr>
          <p:cNvSpPr>
            <a:spLocks noChangeArrowheads="1"/>
          </p:cNvSpPr>
          <p:nvPr/>
        </p:nvSpPr>
        <p:spPr bwMode="auto">
          <a:xfrm>
            <a:off x="539750" y="1052736"/>
            <a:ext cx="331217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4000">
                <a:solidFill>
                  <a:schemeClr val="tx1"/>
                </a:solidFill>
                <a:latin typeface="Times New Roman" panose="02020603050405020304" pitchFamily="18" charset="0"/>
                <a:ea typeface="楷体_GB2312" panose="02010609030101010101" pitchFamily="49" charset="-122"/>
              </a:defRPr>
            </a:lvl1pPr>
            <a:lvl2pPr marL="742950" indent="-285750" eaLnBrk="0" hangingPunct="0">
              <a:defRPr kumimoji="1" sz="4000">
                <a:solidFill>
                  <a:schemeClr val="tx1"/>
                </a:solidFill>
                <a:latin typeface="Times New Roman" panose="02020603050405020304" pitchFamily="18" charset="0"/>
                <a:ea typeface="楷体_GB2312" panose="02010609030101010101" pitchFamily="49" charset="-122"/>
              </a:defRPr>
            </a:lvl2pPr>
            <a:lvl3pPr marL="1143000" indent="-228600" eaLnBrk="0" hangingPunct="0">
              <a:defRPr kumimoji="1" sz="4000">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kumimoji="1" sz="4000">
                <a:solidFill>
                  <a:schemeClr val="tx1"/>
                </a:solidFill>
                <a:latin typeface="Times New Roman" panose="02020603050405020304" pitchFamily="18" charset="0"/>
                <a:ea typeface="楷体_GB2312" panose="02010609030101010101" pitchFamily="49" charset="-122"/>
              </a:defRPr>
            </a:lvl4pPr>
            <a:lvl5pPr marL="2057400" indent="-228600" eaLnBrk="0" hangingPunct="0">
              <a:defRPr kumimoji="1" sz="40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9pPr>
          </a:lstStyle>
          <a:p>
            <a:pPr eaLnBrk="1" hangingPunct="1">
              <a:spcBef>
                <a:spcPct val="20000"/>
              </a:spcBef>
            </a:pPr>
            <a:r>
              <a:rPr lang="en-US" altLang="zh-CN" sz="2000" dirty="0">
                <a:solidFill>
                  <a:srgbClr val="FF0000"/>
                </a:solidFill>
                <a:latin typeface="微软雅黑" panose="020B0503020204020204" pitchFamily="34" charset="-122"/>
                <a:ea typeface="微软雅黑" panose="020B0503020204020204" pitchFamily="34" charset="-122"/>
              </a:rPr>
              <a:t>1.  </a:t>
            </a:r>
            <a:r>
              <a:rPr lang="zh-CN" altLang="en-US" sz="2000" dirty="0">
                <a:solidFill>
                  <a:srgbClr val="FF0000"/>
                </a:solidFill>
                <a:latin typeface="微软雅黑" panose="020B0503020204020204" pitchFamily="34" charset="-122"/>
                <a:ea typeface="微软雅黑" panose="020B0503020204020204" pitchFamily="34" charset="-122"/>
              </a:rPr>
              <a:t>读取图像</a:t>
            </a:r>
          </a:p>
        </p:txBody>
      </p:sp>
      <p:sp>
        <p:nvSpPr>
          <p:cNvPr id="14" name="Rectangle 3">
            <a:extLst>
              <a:ext uri="{FF2B5EF4-FFF2-40B4-BE49-F238E27FC236}">
                <a16:creationId xmlns:a16="http://schemas.microsoft.com/office/drawing/2014/main" id="{135AA1EA-499F-43B4-9308-30680123D7F5}"/>
              </a:ext>
            </a:extLst>
          </p:cNvPr>
          <p:cNvSpPr>
            <a:spLocks noChangeArrowheads="1"/>
          </p:cNvSpPr>
          <p:nvPr/>
        </p:nvSpPr>
        <p:spPr bwMode="auto">
          <a:xfrm>
            <a:off x="899592" y="3933056"/>
            <a:ext cx="4104456" cy="186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400" dirty="0">
                <a:solidFill>
                  <a:schemeClr val="bg2"/>
                </a:solidFill>
                <a:latin typeface="微软雅黑" pitchFamily="34" charset="-122"/>
                <a:ea typeface="微软雅黑" pitchFamily="34" charset="-122"/>
              </a:rPr>
              <a:t>&gt;&gt; F1 = </a:t>
            </a:r>
            <a:r>
              <a:rPr lang="en-US" altLang="zh-CN" sz="1400" dirty="0" err="1">
                <a:solidFill>
                  <a:schemeClr val="bg2"/>
                </a:solidFill>
                <a:latin typeface="微软雅黑" pitchFamily="34" charset="-122"/>
                <a:ea typeface="微软雅黑" pitchFamily="34" charset="-122"/>
              </a:rPr>
              <a:t>fftn</a:t>
            </a:r>
            <a:r>
              <a:rPr lang="en-US" altLang="zh-CN" sz="1400" dirty="0">
                <a:solidFill>
                  <a:schemeClr val="bg2"/>
                </a:solidFill>
                <a:latin typeface="微软雅黑" pitchFamily="34" charset="-122"/>
                <a:ea typeface="微软雅黑" pitchFamily="34" charset="-122"/>
              </a:rPr>
              <a:t>(J);</a:t>
            </a:r>
          </a:p>
          <a:p>
            <a:pPr>
              <a:lnSpc>
                <a:spcPct val="140000"/>
              </a:lnSpc>
            </a:pPr>
            <a:r>
              <a:rPr lang="en-US" altLang="zh-CN" sz="1400" dirty="0">
                <a:solidFill>
                  <a:schemeClr val="bg2"/>
                </a:solidFill>
                <a:latin typeface="微软雅黑" pitchFamily="34" charset="-122"/>
                <a:ea typeface="微软雅黑" pitchFamily="34" charset="-122"/>
              </a:rPr>
              <a:t>&gt;&gt; F2 = </a:t>
            </a:r>
            <a:r>
              <a:rPr lang="en-US" altLang="zh-CN" sz="1400" dirty="0" err="1">
                <a:solidFill>
                  <a:schemeClr val="bg2"/>
                </a:solidFill>
                <a:latin typeface="微软雅黑" pitchFamily="34" charset="-122"/>
                <a:ea typeface="微软雅黑" pitchFamily="34" charset="-122"/>
              </a:rPr>
              <a:t>fftshift</a:t>
            </a:r>
            <a:r>
              <a:rPr lang="en-US" altLang="zh-CN" sz="1400" dirty="0">
                <a:solidFill>
                  <a:schemeClr val="bg2"/>
                </a:solidFill>
                <a:latin typeface="微软雅黑" pitchFamily="34" charset="-122"/>
                <a:ea typeface="微软雅黑" pitchFamily="34" charset="-122"/>
              </a:rPr>
              <a:t>(F1);</a:t>
            </a:r>
          </a:p>
          <a:p>
            <a:pPr>
              <a:lnSpc>
                <a:spcPct val="140000"/>
              </a:lnSpc>
            </a:pPr>
            <a:r>
              <a:rPr lang="en-US" altLang="zh-CN" sz="1400" dirty="0">
                <a:solidFill>
                  <a:schemeClr val="bg2"/>
                </a:solidFill>
                <a:latin typeface="微软雅黑" pitchFamily="34" charset="-122"/>
                <a:ea typeface="微软雅黑" pitchFamily="34" charset="-122"/>
              </a:rPr>
              <a:t>&gt;&gt; S1 = uint8(20*log(abs(F2)));</a:t>
            </a:r>
          </a:p>
          <a:p>
            <a:pPr>
              <a:lnSpc>
                <a:spcPct val="140000"/>
              </a:lnSpc>
            </a:pPr>
            <a:r>
              <a:rPr lang="en-US" altLang="zh-CN" sz="1400" dirty="0">
                <a:solidFill>
                  <a:schemeClr val="bg2"/>
                </a:solidFill>
                <a:latin typeface="微软雅黑" pitchFamily="34" charset="-122"/>
                <a:ea typeface="微软雅黑" pitchFamily="34" charset="-122"/>
              </a:rPr>
              <a:t>&gt;&gt; subplot(2,2,2)</a:t>
            </a:r>
          </a:p>
          <a:p>
            <a:pPr>
              <a:lnSpc>
                <a:spcPct val="140000"/>
              </a:lnSpc>
            </a:pPr>
            <a:r>
              <a:rPr lang="en-US" altLang="zh-CN" sz="1400" dirty="0">
                <a:solidFill>
                  <a:schemeClr val="bg2"/>
                </a:solidFill>
                <a:latin typeface="微软雅黑" pitchFamily="34" charset="-122"/>
                <a:ea typeface="微软雅黑" pitchFamily="34" charset="-122"/>
              </a:rPr>
              <a:t>&gt;&gt; </a:t>
            </a:r>
            <a:r>
              <a:rPr lang="en-US" altLang="zh-CN" sz="1400" dirty="0" err="1">
                <a:solidFill>
                  <a:schemeClr val="bg2"/>
                </a:solidFill>
                <a:latin typeface="微软雅黑" pitchFamily="34" charset="-122"/>
                <a:ea typeface="微软雅黑" pitchFamily="34" charset="-122"/>
              </a:rPr>
              <a:t>imshow</a:t>
            </a:r>
            <a:r>
              <a:rPr lang="en-US" altLang="zh-CN" sz="1400" dirty="0">
                <a:solidFill>
                  <a:schemeClr val="bg2"/>
                </a:solidFill>
                <a:latin typeface="微软雅黑" pitchFamily="34" charset="-122"/>
                <a:ea typeface="微软雅黑" pitchFamily="34" charset="-122"/>
              </a:rPr>
              <a:t>(S1)</a:t>
            </a:r>
          </a:p>
          <a:p>
            <a:pPr>
              <a:lnSpc>
                <a:spcPct val="140000"/>
              </a:lnSpc>
            </a:pPr>
            <a:r>
              <a:rPr lang="en-US" altLang="zh-CN" sz="1400" dirty="0">
                <a:solidFill>
                  <a:schemeClr val="bg2"/>
                </a:solidFill>
                <a:latin typeface="微软雅黑" pitchFamily="34" charset="-122"/>
                <a:ea typeface="微软雅黑" pitchFamily="34" charset="-122"/>
              </a:rPr>
              <a:t>&gt;&gt; </a:t>
            </a:r>
            <a:r>
              <a:rPr lang="en-US" altLang="zh-CN" sz="1400" dirty="0" err="1">
                <a:solidFill>
                  <a:schemeClr val="bg2"/>
                </a:solidFill>
                <a:latin typeface="微软雅黑" pitchFamily="34" charset="-122"/>
                <a:ea typeface="微软雅黑" pitchFamily="34" charset="-122"/>
              </a:rPr>
              <a:t>xlabel</a:t>
            </a:r>
            <a:r>
              <a:rPr lang="en-US" altLang="zh-CN" sz="1400" dirty="0">
                <a:solidFill>
                  <a:schemeClr val="bg2"/>
                </a:solidFill>
                <a:latin typeface="微软雅黑" pitchFamily="34" charset="-122"/>
                <a:ea typeface="微软雅黑" pitchFamily="34" charset="-122"/>
              </a:rPr>
              <a:t>('</a:t>
            </a:r>
            <a:r>
              <a:rPr lang="zh-CN" altLang="en-US" sz="1400" dirty="0">
                <a:solidFill>
                  <a:schemeClr val="bg2"/>
                </a:solidFill>
                <a:latin typeface="微软雅黑" pitchFamily="34" charset="-122"/>
                <a:ea typeface="微软雅黑" pitchFamily="34" charset="-122"/>
              </a:rPr>
              <a:t>（</a:t>
            </a:r>
            <a:r>
              <a:rPr lang="en-US" altLang="zh-CN" sz="1400" dirty="0">
                <a:solidFill>
                  <a:schemeClr val="bg2"/>
                </a:solidFill>
                <a:latin typeface="微软雅黑" pitchFamily="34" charset="-122"/>
                <a:ea typeface="微软雅黑" pitchFamily="34" charset="-122"/>
              </a:rPr>
              <a:t>b</a:t>
            </a:r>
            <a:r>
              <a:rPr lang="zh-CN" altLang="en-US" sz="1400" dirty="0">
                <a:solidFill>
                  <a:schemeClr val="bg2"/>
                </a:solidFill>
                <a:latin typeface="微软雅黑" pitchFamily="34" charset="-122"/>
                <a:ea typeface="微软雅黑" pitchFamily="34" charset="-122"/>
              </a:rPr>
              <a:t>）振幅谱图像</a:t>
            </a:r>
            <a:r>
              <a:rPr lang="en-US" altLang="zh-CN" sz="1400" dirty="0">
                <a:solidFill>
                  <a:schemeClr val="bg2"/>
                </a:solidFill>
                <a:latin typeface="微软雅黑" pitchFamily="34" charset="-122"/>
                <a:ea typeface="微软雅黑" pitchFamily="34" charset="-122"/>
              </a:rPr>
              <a:t>')</a:t>
            </a:r>
          </a:p>
        </p:txBody>
      </p:sp>
      <p:sp>
        <p:nvSpPr>
          <p:cNvPr id="15" name="Rectangle 5">
            <a:extLst>
              <a:ext uri="{FF2B5EF4-FFF2-40B4-BE49-F238E27FC236}">
                <a16:creationId xmlns:a16="http://schemas.microsoft.com/office/drawing/2014/main" id="{75D5D771-C1AB-459E-9787-0B44BF0B8A9B}"/>
              </a:ext>
            </a:extLst>
          </p:cNvPr>
          <p:cNvSpPr>
            <a:spLocks noChangeArrowheads="1"/>
          </p:cNvSpPr>
          <p:nvPr/>
        </p:nvSpPr>
        <p:spPr bwMode="auto">
          <a:xfrm>
            <a:off x="539552" y="3501256"/>
            <a:ext cx="324036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4000">
                <a:solidFill>
                  <a:schemeClr val="tx1"/>
                </a:solidFill>
                <a:latin typeface="Times New Roman" panose="02020603050405020304" pitchFamily="18" charset="0"/>
                <a:ea typeface="楷体_GB2312" panose="02010609030101010101" pitchFamily="49" charset="-122"/>
              </a:defRPr>
            </a:lvl1pPr>
            <a:lvl2pPr marL="742950" indent="-285750" eaLnBrk="0" hangingPunct="0">
              <a:defRPr kumimoji="1" sz="4000">
                <a:solidFill>
                  <a:schemeClr val="tx1"/>
                </a:solidFill>
                <a:latin typeface="Times New Roman" panose="02020603050405020304" pitchFamily="18" charset="0"/>
                <a:ea typeface="楷体_GB2312" panose="02010609030101010101" pitchFamily="49" charset="-122"/>
              </a:defRPr>
            </a:lvl2pPr>
            <a:lvl3pPr marL="1143000" indent="-228600" eaLnBrk="0" hangingPunct="0">
              <a:defRPr kumimoji="1" sz="4000">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kumimoji="1" sz="4000">
                <a:solidFill>
                  <a:schemeClr val="tx1"/>
                </a:solidFill>
                <a:latin typeface="Times New Roman" panose="02020603050405020304" pitchFamily="18" charset="0"/>
                <a:ea typeface="楷体_GB2312" panose="02010609030101010101" pitchFamily="49" charset="-122"/>
              </a:defRPr>
            </a:lvl4pPr>
            <a:lvl5pPr marL="2057400" indent="-228600" eaLnBrk="0" hangingPunct="0">
              <a:defRPr kumimoji="1" sz="40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9pPr>
          </a:lstStyle>
          <a:p>
            <a:pPr eaLnBrk="1" hangingPunct="1">
              <a:spcBef>
                <a:spcPct val="20000"/>
              </a:spcBef>
            </a:pPr>
            <a:r>
              <a:rPr lang="en-US" altLang="zh-CN" sz="2000" dirty="0">
                <a:solidFill>
                  <a:srgbClr val="FF0000"/>
                </a:solidFill>
                <a:latin typeface="微软雅黑" panose="020B0503020204020204" pitchFamily="34" charset="-122"/>
                <a:ea typeface="微软雅黑" panose="020B0503020204020204" pitchFamily="34" charset="-122"/>
              </a:rPr>
              <a:t>2.  </a:t>
            </a:r>
            <a:r>
              <a:rPr lang="zh-CN" altLang="en-US" sz="2000" dirty="0">
                <a:solidFill>
                  <a:srgbClr val="FF0000"/>
                </a:solidFill>
                <a:latin typeface="微软雅黑" panose="020B0503020204020204" pitchFamily="34" charset="-122"/>
                <a:ea typeface="微软雅黑" panose="020B0503020204020204" pitchFamily="34" charset="-122"/>
              </a:rPr>
              <a:t>傅里叶变换</a:t>
            </a:r>
          </a:p>
        </p:txBody>
      </p:sp>
      <p:sp>
        <p:nvSpPr>
          <p:cNvPr id="16" name="Rectangle 3">
            <a:extLst>
              <a:ext uri="{FF2B5EF4-FFF2-40B4-BE49-F238E27FC236}">
                <a16:creationId xmlns:a16="http://schemas.microsoft.com/office/drawing/2014/main" id="{6B71E57F-3E99-40D6-8CD3-F67A57F1B336}"/>
              </a:ext>
            </a:extLst>
          </p:cNvPr>
          <p:cNvSpPr>
            <a:spLocks noChangeArrowheads="1"/>
          </p:cNvSpPr>
          <p:nvPr/>
        </p:nvSpPr>
        <p:spPr bwMode="auto">
          <a:xfrm>
            <a:off x="4644008" y="1484784"/>
            <a:ext cx="4248472" cy="277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400" dirty="0">
                <a:solidFill>
                  <a:schemeClr val="bg2"/>
                </a:solidFill>
                <a:latin typeface="微软雅黑" pitchFamily="34" charset="-122"/>
                <a:ea typeface="微软雅黑" pitchFamily="34" charset="-122"/>
              </a:rPr>
              <a:t>&gt;&gt; [</a:t>
            </a:r>
            <a:r>
              <a:rPr lang="en-US" altLang="zh-CN" sz="1400" dirty="0" err="1">
                <a:solidFill>
                  <a:schemeClr val="bg2"/>
                </a:solidFill>
                <a:latin typeface="微软雅黑" pitchFamily="34" charset="-122"/>
                <a:ea typeface="微软雅黑" pitchFamily="34" charset="-122"/>
              </a:rPr>
              <a:t>m,n,k</a:t>
            </a:r>
            <a:r>
              <a:rPr lang="en-US" altLang="zh-CN" sz="1400" dirty="0">
                <a:solidFill>
                  <a:schemeClr val="bg2"/>
                </a:solidFill>
                <a:latin typeface="微软雅黑" pitchFamily="34" charset="-122"/>
                <a:ea typeface="微软雅黑" pitchFamily="34" charset="-122"/>
              </a:rPr>
              <a:t>] = size(F2);</a:t>
            </a:r>
          </a:p>
          <a:p>
            <a:pPr>
              <a:lnSpc>
                <a:spcPct val="140000"/>
              </a:lnSpc>
            </a:pPr>
            <a:r>
              <a:rPr lang="en-US" altLang="zh-CN" sz="1400" dirty="0">
                <a:solidFill>
                  <a:schemeClr val="bg2"/>
                </a:solidFill>
                <a:latin typeface="微软雅黑" pitchFamily="34" charset="-122"/>
                <a:ea typeface="微软雅黑" pitchFamily="34" charset="-122"/>
              </a:rPr>
              <a:t>&gt;&gt; [</a:t>
            </a:r>
            <a:r>
              <a:rPr lang="en-US" altLang="zh-CN" sz="1400" dirty="0" err="1">
                <a:solidFill>
                  <a:schemeClr val="bg2"/>
                </a:solidFill>
                <a:latin typeface="微软雅黑" pitchFamily="34" charset="-122"/>
                <a:ea typeface="微软雅黑" pitchFamily="34" charset="-122"/>
              </a:rPr>
              <a:t>x,y</a:t>
            </a:r>
            <a:r>
              <a:rPr lang="en-US" altLang="zh-CN" sz="1400" dirty="0">
                <a:solidFill>
                  <a:schemeClr val="bg2"/>
                </a:solidFill>
                <a:latin typeface="微软雅黑" pitchFamily="34" charset="-122"/>
                <a:ea typeface="微软雅黑" pitchFamily="34" charset="-122"/>
              </a:rPr>
              <a:t>] = </a:t>
            </a:r>
            <a:r>
              <a:rPr lang="en-US" altLang="zh-CN" sz="1400" dirty="0" err="1">
                <a:solidFill>
                  <a:schemeClr val="bg2"/>
                </a:solidFill>
                <a:latin typeface="微软雅黑" pitchFamily="34" charset="-122"/>
                <a:ea typeface="微软雅黑" pitchFamily="34" charset="-122"/>
              </a:rPr>
              <a:t>meshgrid</a:t>
            </a:r>
            <a:r>
              <a:rPr lang="en-US" altLang="zh-CN" sz="1400" dirty="0">
                <a:solidFill>
                  <a:schemeClr val="bg2"/>
                </a:solidFill>
                <a:latin typeface="微软雅黑" pitchFamily="34" charset="-122"/>
                <a:ea typeface="微软雅黑" pitchFamily="34" charset="-122"/>
              </a:rPr>
              <a:t>(-1:2/(n-1):1,-1:2/(m-1):1);</a:t>
            </a:r>
          </a:p>
          <a:p>
            <a:pPr>
              <a:lnSpc>
                <a:spcPct val="140000"/>
              </a:lnSpc>
            </a:pPr>
            <a:r>
              <a:rPr lang="en-US" altLang="zh-CN" sz="1400" dirty="0">
                <a:solidFill>
                  <a:schemeClr val="bg2"/>
                </a:solidFill>
                <a:latin typeface="微软雅黑" pitchFamily="34" charset="-122"/>
                <a:ea typeface="微软雅黑" pitchFamily="34" charset="-122"/>
              </a:rPr>
              <a:t>&gt;&gt; r = 0.3;</a:t>
            </a:r>
          </a:p>
          <a:p>
            <a:pPr>
              <a:lnSpc>
                <a:spcPct val="140000"/>
              </a:lnSpc>
            </a:pPr>
            <a:r>
              <a:rPr lang="en-US" altLang="zh-CN" sz="1400" dirty="0">
                <a:solidFill>
                  <a:schemeClr val="bg2"/>
                </a:solidFill>
                <a:latin typeface="微软雅黑" pitchFamily="34" charset="-122"/>
                <a:ea typeface="微软雅黑" pitchFamily="34" charset="-122"/>
              </a:rPr>
              <a:t>&gt;&gt; id = sqrt(x.^2+y.^2) &lt;= r;</a:t>
            </a:r>
          </a:p>
          <a:p>
            <a:pPr>
              <a:lnSpc>
                <a:spcPct val="140000"/>
              </a:lnSpc>
            </a:pPr>
            <a:r>
              <a:rPr lang="en-US" altLang="zh-CN" sz="1400" dirty="0">
                <a:solidFill>
                  <a:schemeClr val="bg2"/>
                </a:solidFill>
                <a:latin typeface="微软雅黑" pitchFamily="34" charset="-122"/>
                <a:ea typeface="微软雅黑" pitchFamily="34" charset="-122"/>
              </a:rPr>
              <a:t>&gt;&gt; F2 = F2.*id;</a:t>
            </a:r>
          </a:p>
          <a:p>
            <a:pPr>
              <a:lnSpc>
                <a:spcPct val="140000"/>
              </a:lnSpc>
            </a:pPr>
            <a:r>
              <a:rPr lang="en-US" altLang="zh-CN" sz="1400" dirty="0">
                <a:solidFill>
                  <a:schemeClr val="bg2"/>
                </a:solidFill>
                <a:latin typeface="微软雅黑" pitchFamily="34" charset="-122"/>
                <a:ea typeface="微软雅黑" pitchFamily="34" charset="-122"/>
              </a:rPr>
              <a:t>&gt;&gt; S2 = uint8(20*log(abs(F2)));</a:t>
            </a:r>
          </a:p>
          <a:p>
            <a:pPr>
              <a:lnSpc>
                <a:spcPct val="140000"/>
              </a:lnSpc>
            </a:pPr>
            <a:r>
              <a:rPr lang="en-US" altLang="zh-CN" sz="1400" dirty="0">
                <a:solidFill>
                  <a:schemeClr val="bg2"/>
                </a:solidFill>
                <a:latin typeface="微软雅黑" pitchFamily="34" charset="-122"/>
                <a:ea typeface="微软雅黑" pitchFamily="34" charset="-122"/>
              </a:rPr>
              <a:t>&gt;&gt; subplot(2,2,3)</a:t>
            </a:r>
          </a:p>
          <a:p>
            <a:pPr>
              <a:lnSpc>
                <a:spcPct val="140000"/>
              </a:lnSpc>
            </a:pPr>
            <a:r>
              <a:rPr lang="en-US" altLang="zh-CN" sz="1400" dirty="0">
                <a:solidFill>
                  <a:schemeClr val="bg2"/>
                </a:solidFill>
                <a:latin typeface="微软雅黑" pitchFamily="34" charset="-122"/>
                <a:ea typeface="微软雅黑" pitchFamily="34" charset="-122"/>
              </a:rPr>
              <a:t>&gt;&gt; </a:t>
            </a:r>
            <a:r>
              <a:rPr lang="en-US" altLang="zh-CN" sz="1400" dirty="0" err="1">
                <a:solidFill>
                  <a:schemeClr val="bg2"/>
                </a:solidFill>
                <a:latin typeface="微软雅黑" pitchFamily="34" charset="-122"/>
                <a:ea typeface="微软雅黑" pitchFamily="34" charset="-122"/>
              </a:rPr>
              <a:t>imshow</a:t>
            </a:r>
            <a:r>
              <a:rPr lang="en-US" altLang="zh-CN" sz="1400" dirty="0">
                <a:solidFill>
                  <a:schemeClr val="bg2"/>
                </a:solidFill>
                <a:latin typeface="微软雅黑" pitchFamily="34" charset="-122"/>
                <a:ea typeface="微软雅黑" pitchFamily="34" charset="-122"/>
              </a:rPr>
              <a:t>(S2)</a:t>
            </a:r>
          </a:p>
          <a:p>
            <a:pPr>
              <a:lnSpc>
                <a:spcPct val="140000"/>
              </a:lnSpc>
            </a:pPr>
            <a:r>
              <a:rPr lang="en-US" altLang="zh-CN" sz="1400" dirty="0">
                <a:solidFill>
                  <a:schemeClr val="bg2"/>
                </a:solidFill>
                <a:latin typeface="微软雅黑" pitchFamily="34" charset="-122"/>
                <a:ea typeface="微软雅黑" pitchFamily="34" charset="-122"/>
              </a:rPr>
              <a:t>&gt;&gt; </a:t>
            </a:r>
            <a:r>
              <a:rPr lang="en-US" altLang="zh-CN" sz="1400" dirty="0" err="1">
                <a:solidFill>
                  <a:schemeClr val="bg2"/>
                </a:solidFill>
                <a:latin typeface="微软雅黑" pitchFamily="34" charset="-122"/>
                <a:ea typeface="微软雅黑" pitchFamily="34" charset="-122"/>
              </a:rPr>
              <a:t>xlabel</a:t>
            </a:r>
            <a:r>
              <a:rPr lang="en-US" altLang="zh-CN" sz="1400" dirty="0">
                <a:solidFill>
                  <a:schemeClr val="bg2"/>
                </a:solidFill>
                <a:latin typeface="微软雅黑" pitchFamily="34" charset="-122"/>
                <a:ea typeface="微软雅黑" pitchFamily="34" charset="-122"/>
              </a:rPr>
              <a:t>('</a:t>
            </a:r>
            <a:r>
              <a:rPr lang="zh-CN" altLang="en-US" sz="1400" dirty="0">
                <a:solidFill>
                  <a:schemeClr val="bg2"/>
                </a:solidFill>
                <a:latin typeface="微软雅黑" pitchFamily="34" charset="-122"/>
                <a:ea typeface="微软雅黑" pitchFamily="34" charset="-122"/>
              </a:rPr>
              <a:t>（</a:t>
            </a:r>
            <a:r>
              <a:rPr lang="en-US" altLang="zh-CN" sz="1400" dirty="0">
                <a:solidFill>
                  <a:schemeClr val="bg2"/>
                </a:solidFill>
                <a:latin typeface="微软雅黑" pitchFamily="34" charset="-122"/>
                <a:ea typeface="微软雅黑" pitchFamily="34" charset="-122"/>
              </a:rPr>
              <a:t>c</a:t>
            </a:r>
            <a:r>
              <a:rPr lang="zh-CN" altLang="en-US" sz="1400" dirty="0">
                <a:solidFill>
                  <a:schemeClr val="bg2"/>
                </a:solidFill>
                <a:latin typeface="微软雅黑" pitchFamily="34" charset="-122"/>
                <a:ea typeface="微软雅黑" pitchFamily="34" charset="-122"/>
              </a:rPr>
              <a:t>）去噪后振幅谱图像</a:t>
            </a:r>
            <a:r>
              <a:rPr lang="en-US" altLang="zh-CN" sz="1400" dirty="0">
                <a:solidFill>
                  <a:schemeClr val="bg2"/>
                </a:solidFill>
                <a:latin typeface="微软雅黑" pitchFamily="34" charset="-122"/>
                <a:ea typeface="微软雅黑" pitchFamily="34" charset="-122"/>
              </a:rPr>
              <a:t>')</a:t>
            </a:r>
          </a:p>
        </p:txBody>
      </p:sp>
      <p:sp>
        <p:nvSpPr>
          <p:cNvPr id="17" name="Rectangle 5">
            <a:extLst>
              <a:ext uri="{FF2B5EF4-FFF2-40B4-BE49-F238E27FC236}">
                <a16:creationId xmlns:a16="http://schemas.microsoft.com/office/drawing/2014/main" id="{72E3D0A4-9508-4F12-A4B3-F3ABEF716F97}"/>
              </a:ext>
            </a:extLst>
          </p:cNvPr>
          <p:cNvSpPr>
            <a:spLocks noChangeArrowheads="1"/>
          </p:cNvSpPr>
          <p:nvPr/>
        </p:nvSpPr>
        <p:spPr bwMode="auto">
          <a:xfrm>
            <a:off x="4284166" y="1052736"/>
            <a:ext cx="331217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4000">
                <a:solidFill>
                  <a:schemeClr val="tx1"/>
                </a:solidFill>
                <a:latin typeface="Times New Roman" panose="02020603050405020304" pitchFamily="18" charset="0"/>
                <a:ea typeface="楷体_GB2312" panose="02010609030101010101" pitchFamily="49" charset="-122"/>
              </a:defRPr>
            </a:lvl1pPr>
            <a:lvl2pPr marL="742950" indent="-285750" eaLnBrk="0" hangingPunct="0">
              <a:defRPr kumimoji="1" sz="4000">
                <a:solidFill>
                  <a:schemeClr val="tx1"/>
                </a:solidFill>
                <a:latin typeface="Times New Roman" panose="02020603050405020304" pitchFamily="18" charset="0"/>
                <a:ea typeface="楷体_GB2312" panose="02010609030101010101" pitchFamily="49" charset="-122"/>
              </a:defRPr>
            </a:lvl2pPr>
            <a:lvl3pPr marL="1143000" indent="-228600" eaLnBrk="0" hangingPunct="0">
              <a:defRPr kumimoji="1" sz="4000">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kumimoji="1" sz="4000">
                <a:solidFill>
                  <a:schemeClr val="tx1"/>
                </a:solidFill>
                <a:latin typeface="Times New Roman" panose="02020603050405020304" pitchFamily="18" charset="0"/>
                <a:ea typeface="楷体_GB2312" panose="02010609030101010101" pitchFamily="49" charset="-122"/>
              </a:defRPr>
            </a:lvl4pPr>
            <a:lvl5pPr marL="2057400" indent="-228600" eaLnBrk="0" hangingPunct="0">
              <a:defRPr kumimoji="1" sz="40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9pPr>
          </a:lstStyle>
          <a:p>
            <a:pPr eaLnBrk="1" hangingPunct="1">
              <a:spcBef>
                <a:spcPct val="20000"/>
              </a:spcBef>
            </a:pPr>
            <a:r>
              <a:rPr lang="en-US" altLang="zh-CN" sz="2000" dirty="0">
                <a:solidFill>
                  <a:srgbClr val="FF0000"/>
                </a:solidFill>
                <a:latin typeface="微软雅黑" panose="020B0503020204020204" pitchFamily="34" charset="-122"/>
                <a:ea typeface="微软雅黑" panose="020B0503020204020204" pitchFamily="34" charset="-122"/>
              </a:rPr>
              <a:t>3.  </a:t>
            </a:r>
            <a:r>
              <a:rPr lang="zh-CN" altLang="en-US" sz="2000" dirty="0">
                <a:solidFill>
                  <a:srgbClr val="FF0000"/>
                </a:solidFill>
                <a:latin typeface="微软雅黑" panose="020B0503020204020204" pitchFamily="34" charset="-122"/>
                <a:ea typeface="微软雅黑" panose="020B0503020204020204" pitchFamily="34" charset="-122"/>
              </a:rPr>
              <a:t>低通滤波</a:t>
            </a:r>
          </a:p>
        </p:txBody>
      </p:sp>
      <p:sp>
        <p:nvSpPr>
          <p:cNvPr id="18" name="Rectangle 3">
            <a:extLst>
              <a:ext uri="{FF2B5EF4-FFF2-40B4-BE49-F238E27FC236}">
                <a16:creationId xmlns:a16="http://schemas.microsoft.com/office/drawing/2014/main" id="{CE03EFB4-0AA0-4584-B4E4-97A1FD646947}"/>
              </a:ext>
            </a:extLst>
          </p:cNvPr>
          <p:cNvSpPr>
            <a:spLocks noChangeArrowheads="1"/>
          </p:cNvSpPr>
          <p:nvPr/>
        </p:nvSpPr>
        <p:spPr bwMode="auto">
          <a:xfrm>
            <a:off x="4644008" y="4797152"/>
            <a:ext cx="4104456" cy="156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400" dirty="0">
                <a:solidFill>
                  <a:schemeClr val="bg2"/>
                </a:solidFill>
                <a:latin typeface="微软雅黑" pitchFamily="34" charset="-122"/>
                <a:ea typeface="微软雅黑" pitchFamily="34" charset="-122"/>
              </a:rPr>
              <a:t>&gt;&gt; F3 = </a:t>
            </a:r>
            <a:r>
              <a:rPr lang="en-US" altLang="zh-CN" sz="1400" dirty="0" err="1">
                <a:solidFill>
                  <a:schemeClr val="bg2"/>
                </a:solidFill>
                <a:latin typeface="微软雅黑" pitchFamily="34" charset="-122"/>
                <a:ea typeface="微软雅黑" pitchFamily="34" charset="-122"/>
              </a:rPr>
              <a:t>ifftshift</a:t>
            </a:r>
            <a:r>
              <a:rPr lang="en-US" altLang="zh-CN" sz="1400" dirty="0">
                <a:solidFill>
                  <a:schemeClr val="bg2"/>
                </a:solidFill>
                <a:latin typeface="微软雅黑" pitchFamily="34" charset="-122"/>
                <a:ea typeface="微软雅黑" pitchFamily="34" charset="-122"/>
              </a:rPr>
              <a:t>(F2);</a:t>
            </a:r>
          </a:p>
          <a:p>
            <a:pPr>
              <a:lnSpc>
                <a:spcPct val="140000"/>
              </a:lnSpc>
            </a:pPr>
            <a:r>
              <a:rPr lang="en-US" altLang="zh-CN" sz="1400" dirty="0">
                <a:solidFill>
                  <a:schemeClr val="bg2"/>
                </a:solidFill>
                <a:latin typeface="微软雅黑" pitchFamily="34" charset="-122"/>
                <a:ea typeface="微软雅黑" pitchFamily="34" charset="-122"/>
              </a:rPr>
              <a:t>&gt;&gt; K = uint8(real(</a:t>
            </a:r>
            <a:r>
              <a:rPr lang="en-US" altLang="zh-CN" sz="1400" dirty="0" err="1">
                <a:solidFill>
                  <a:schemeClr val="bg2"/>
                </a:solidFill>
                <a:latin typeface="微软雅黑" pitchFamily="34" charset="-122"/>
                <a:ea typeface="微软雅黑" pitchFamily="34" charset="-122"/>
              </a:rPr>
              <a:t>ifftn</a:t>
            </a:r>
            <a:r>
              <a:rPr lang="en-US" altLang="zh-CN" sz="1400" dirty="0">
                <a:solidFill>
                  <a:schemeClr val="bg2"/>
                </a:solidFill>
                <a:latin typeface="微软雅黑" pitchFamily="34" charset="-122"/>
                <a:ea typeface="微软雅黑" pitchFamily="34" charset="-122"/>
              </a:rPr>
              <a:t>(F3)));</a:t>
            </a:r>
          </a:p>
          <a:p>
            <a:pPr>
              <a:lnSpc>
                <a:spcPct val="140000"/>
              </a:lnSpc>
            </a:pPr>
            <a:r>
              <a:rPr lang="en-US" altLang="zh-CN" sz="1400" dirty="0">
                <a:solidFill>
                  <a:schemeClr val="bg2"/>
                </a:solidFill>
                <a:latin typeface="微软雅黑" pitchFamily="34" charset="-122"/>
                <a:ea typeface="微软雅黑" pitchFamily="34" charset="-122"/>
              </a:rPr>
              <a:t>&gt;&gt; subplot(2,2,4)</a:t>
            </a:r>
          </a:p>
          <a:p>
            <a:pPr>
              <a:lnSpc>
                <a:spcPct val="140000"/>
              </a:lnSpc>
            </a:pPr>
            <a:r>
              <a:rPr lang="en-US" altLang="zh-CN" sz="1400" dirty="0">
                <a:solidFill>
                  <a:schemeClr val="bg2"/>
                </a:solidFill>
                <a:latin typeface="微软雅黑" pitchFamily="34" charset="-122"/>
                <a:ea typeface="微软雅黑" pitchFamily="34" charset="-122"/>
              </a:rPr>
              <a:t>&gt;&gt; </a:t>
            </a:r>
            <a:r>
              <a:rPr lang="en-US" altLang="zh-CN" sz="1400" dirty="0" err="1">
                <a:solidFill>
                  <a:schemeClr val="bg2"/>
                </a:solidFill>
                <a:latin typeface="微软雅黑" pitchFamily="34" charset="-122"/>
                <a:ea typeface="微软雅黑" pitchFamily="34" charset="-122"/>
              </a:rPr>
              <a:t>imshow</a:t>
            </a:r>
            <a:r>
              <a:rPr lang="en-US" altLang="zh-CN" sz="1400" dirty="0">
                <a:solidFill>
                  <a:schemeClr val="bg2"/>
                </a:solidFill>
                <a:latin typeface="微软雅黑" pitchFamily="34" charset="-122"/>
                <a:ea typeface="微软雅黑" pitchFamily="34" charset="-122"/>
              </a:rPr>
              <a:t>(K)</a:t>
            </a:r>
          </a:p>
          <a:p>
            <a:pPr>
              <a:lnSpc>
                <a:spcPct val="140000"/>
              </a:lnSpc>
            </a:pPr>
            <a:r>
              <a:rPr lang="en-US" altLang="zh-CN" sz="1400" dirty="0">
                <a:solidFill>
                  <a:schemeClr val="bg2"/>
                </a:solidFill>
                <a:latin typeface="微软雅黑" pitchFamily="34" charset="-122"/>
                <a:ea typeface="微软雅黑" pitchFamily="34" charset="-122"/>
              </a:rPr>
              <a:t>&gt;&gt; </a:t>
            </a:r>
            <a:r>
              <a:rPr lang="en-US" altLang="zh-CN" sz="1400" dirty="0" err="1">
                <a:solidFill>
                  <a:schemeClr val="bg2"/>
                </a:solidFill>
                <a:latin typeface="微软雅黑" pitchFamily="34" charset="-122"/>
                <a:ea typeface="微软雅黑" pitchFamily="34" charset="-122"/>
              </a:rPr>
              <a:t>xlabel</a:t>
            </a:r>
            <a:r>
              <a:rPr lang="en-US" altLang="zh-CN" sz="1400" dirty="0">
                <a:solidFill>
                  <a:schemeClr val="bg2"/>
                </a:solidFill>
                <a:latin typeface="微软雅黑" pitchFamily="34" charset="-122"/>
                <a:ea typeface="微软雅黑" pitchFamily="34" charset="-122"/>
              </a:rPr>
              <a:t>('</a:t>
            </a:r>
            <a:r>
              <a:rPr lang="zh-CN" altLang="en-US" sz="1400" dirty="0">
                <a:solidFill>
                  <a:schemeClr val="bg2"/>
                </a:solidFill>
                <a:latin typeface="微软雅黑" pitchFamily="34" charset="-122"/>
                <a:ea typeface="微软雅黑" pitchFamily="34" charset="-122"/>
              </a:rPr>
              <a:t>（</a:t>
            </a:r>
            <a:r>
              <a:rPr lang="en-US" altLang="zh-CN" sz="1400" dirty="0">
                <a:solidFill>
                  <a:schemeClr val="bg2"/>
                </a:solidFill>
                <a:latin typeface="微软雅黑" pitchFamily="34" charset="-122"/>
                <a:ea typeface="微软雅黑" pitchFamily="34" charset="-122"/>
              </a:rPr>
              <a:t>d</a:t>
            </a:r>
            <a:r>
              <a:rPr lang="zh-CN" altLang="en-US" sz="1400" dirty="0">
                <a:solidFill>
                  <a:schemeClr val="bg2"/>
                </a:solidFill>
                <a:latin typeface="微软雅黑" pitchFamily="34" charset="-122"/>
                <a:ea typeface="微软雅黑" pitchFamily="34" charset="-122"/>
              </a:rPr>
              <a:t>）去噪后图像</a:t>
            </a:r>
            <a:r>
              <a:rPr lang="en-US" altLang="zh-CN" sz="1400" dirty="0">
                <a:solidFill>
                  <a:schemeClr val="bg2"/>
                </a:solidFill>
                <a:latin typeface="微软雅黑" pitchFamily="34" charset="-122"/>
                <a:ea typeface="微软雅黑" pitchFamily="34" charset="-122"/>
              </a:rPr>
              <a:t>')</a:t>
            </a:r>
          </a:p>
        </p:txBody>
      </p:sp>
      <p:sp>
        <p:nvSpPr>
          <p:cNvPr id="19" name="Rectangle 5">
            <a:extLst>
              <a:ext uri="{FF2B5EF4-FFF2-40B4-BE49-F238E27FC236}">
                <a16:creationId xmlns:a16="http://schemas.microsoft.com/office/drawing/2014/main" id="{9B3FEB90-72D4-4789-961E-702721CD3325}"/>
              </a:ext>
            </a:extLst>
          </p:cNvPr>
          <p:cNvSpPr>
            <a:spLocks noChangeArrowheads="1"/>
          </p:cNvSpPr>
          <p:nvPr/>
        </p:nvSpPr>
        <p:spPr bwMode="auto">
          <a:xfrm>
            <a:off x="4283968" y="4368202"/>
            <a:ext cx="324036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4000">
                <a:solidFill>
                  <a:schemeClr val="tx1"/>
                </a:solidFill>
                <a:latin typeface="Times New Roman" panose="02020603050405020304" pitchFamily="18" charset="0"/>
                <a:ea typeface="楷体_GB2312" panose="02010609030101010101" pitchFamily="49" charset="-122"/>
              </a:defRPr>
            </a:lvl1pPr>
            <a:lvl2pPr marL="742950" indent="-285750" eaLnBrk="0" hangingPunct="0">
              <a:defRPr kumimoji="1" sz="4000">
                <a:solidFill>
                  <a:schemeClr val="tx1"/>
                </a:solidFill>
                <a:latin typeface="Times New Roman" panose="02020603050405020304" pitchFamily="18" charset="0"/>
                <a:ea typeface="楷体_GB2312" panose="02010609030101010101" pitchFamily="49" charset="-122"/>
              </a:defRPr>
            </a:lvl2pPr>
            <a:lvl3pPr marL="1143000" indent="-228600" eaLnBrk="0" hangingPunct="0">
              <a:defRPr kumimoji="1" sz="4000">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kumimoji="1" sz="4000">
                <a:solidFill>
                  <a:schemeClr val="tx1"/>
                </a:solidFill>
                <a:latin typeface="Times New Roman" panose="02020603050405020304" pitchFamily="18" charset="0"/>
                <a:ea typeface="楷体_GB2312" panose="02010609030101010101" pitchFamily="49" charset="-122"/>
              </a:defRPr>
            </a:lvl4pPr>
            <a:lvl5pPr marL="2057400" indent="-228600" eaLnBrk="0" hangingPunct="0">
              <a:defRPr kumimoji="1" sz="40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9pPr>
          </a:lstStyle>
          <a:p>
            <a:pPr eaLnBrk="1" hangingPunct="1">
              <a:spcBef>
                <a:spcPct val="20000"/>
              </a:spcBef>
            </a:pPr>
            <a:r>
              <a:rPr lang="en-US" altLang="zh-CN" sz="2000" dirty="0">
                <a:solidFill>
                  <a:srgbClr val="FF0000"/>
                </a:solidFill>
                <a:latin typeface="微软雅黑" panose="020B0503020204020204" pitchFamily="34" charset="-122"/>
                <a:ea typeface="微软雅黑" panose="020B0503020204020204" pitchFamily="34" charset="-122"/>
              </a:rPr>
              <a:t>4.  </a:t>
            </a:r>
            <a:r>
              <a:rPr lang="zh-CN" altLang="en-US" sz="2000" dirty="0">
                <a:solidFill>
                  <a:srgbClr val="FF0000"/>
                </a:solidFill>
                <a:latin typeface="微软雅黑" panose="020B0503020204020204" pitchFamily="34" charset="-122"/>
                <a:ea typeface="微软雅黑" panose="020B0503020204020204" pitchFamily="34" charset="-122"/>
              </a:rPr>
              <a:t>逆傅里叶变换</a:t>
            </a:r>
          </a:p>
        </p:txBody>
      </p:sp>
      <p:sp>
        <p:nvSpPr>
          <p:cNvPr id="2" name="页脚占位符 1">
            <a:extLst>
              <a:ext uri="{FF2B5EF4-FFF2-40B4-BE49-F238E27FC236}">
                <a16:creationId xmlns:a16="http://schemas.microsoft.com/office/drawing/2014/main" id="{3473197C-1C7A-44B4-B11F-AFCF81130BC9}"/>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603046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DAC3E6-B270-45AE-8370-A64B0F0CDC3D}"/>
              </a:ext>
            </a:extLst>
          </p:cNvPr>
          <p:cNvPicPr>
            <a:picLocks noChangeAspect="1"/>
          </p:cNvPicPr>
          <p:nvPr/>
        </p:nvPicPr>
        <p:blipFill rotWithShape="1">
          <a:blip r:embed="rId2"/>
          <a:srcRect l="11053" t="4204" r="8418"/>
          <a:stretch/>
        </p:blipFill>
        <p:spPr>
          <a:xfrm>
            <a:off x="955947" y="1628801"/>
            <a:ext cx="4336506" cy="3875037"/>
          </a:xfrm>
          <a:prstGeom prst="rect">
            <a:avLst/>
          </a:prstGeom>
        </p:spPr>
      </p:pic>
      <p:sp>
        <p:nvSpPr>
          <p:cNvPr id="9" name="日期占位符 8">
            <a:extLst>
              <a:ext uri="{FF2B5EF4-FFF2-40B4-BE49-F238E27FC236}">
                <a16:creationId xmlns:a16="http://schemas.microsoft.com/office/drawing/2014/main" id="{A9E51024-D12A-425B-8A7F-BC25CF43225B}"/>
              </a:ext>
            </a:extLst>
          </p:cNvPr>
          <p:cNvSpPr>
            <a:spLocks noGrp="1"/>
          </p:cNvSpPr>
          <p:nvPr>
            <p:ph type="dt" sz="half" idx="10"/>
          </p:nvPr>
        </p:nvSpPr>
        <p:spPr/>
        <p:txBody>
          <a:bodyPr/>
          <a:lstStyle/>
          <a:p>
            <a:pPr>
              <a:defRPr/>
            </a:pPr>
            <a:fld id="{50E6EE04-8447-463A-B73D-5313517F70A4}"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2166A63E-3E90-4AC1-9A5C-5E460549E5F3}"/>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168428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51520" y="841074"/>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例4-</a:t>
            </a:r>
            <a:r>
              <a:rPr lang="en-US" altLang="zh-CN" sz="2000" dirty="0">
                <a:solidFill>
                  <a:schemeClr val="hlink"/>
                </a:solidFill>
                <a:latin typeface="微软雅黑" pitchFamily="34" charset="-122"/>
                <a:ea typeface="微软雅黑" pitchFamily="34" charset="-122"/>
              </a:rPr>
              <a:t>3</a:t>
            </a:r>
            <a:r>
              <a:rPr lang="zh-CN" altLang="en-US" sz="2000" dirty="0">
                <a:solidFill>
                  <a:schemeClr val="hlink"/>
                </a:solidFill>
                <a:latin typeface="微软雅黑" pitchFamily="34" charset="-122"/>
                <a:ea typeface="微软雅黑" pitchFamily="34" charset="-122"/>
              </a:rPr>
              <a:t>续</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傅里叶变换低通滤波。</a:t>
            </a:r>
            <a:endParaRPr lang="en-US" altLang="en-US" sz="2000" dirty="0">
              <a:solidFill>
                <a:schemeClr val="bg2"/>
              </a:solidFill>
              <a:latin typeface="微软雅黑" pitchFamily="34" charset="-122"/>
              <a:ea typeface="微软雅黑" pitchFamily="34" charset="-122"/>
            </a:endParaRPr>
          </a:p>
        </p:txBody>
      </p:sp>
      <p:sp>
        <p:nvSpPr>
          <p:cNvPr id="8" name="Rectangle 3"/>
          <p:cNvSpPr>
            <a:spLocks noChangeArrowheads="1"/>
          </p:cNvSpPr>
          <p:nvPr/>
        </p:nvSpPr>
        <p:spPr bwMode="auto">
          <a:xfrm>
            <a:off x="755576" y="1921194"/>
            <a:ext cx="4248472" cy="234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000" dirty="0">
                <a:solidFill>
                  <a:schemeClr val="bg2"/>
                </a:solidFill>
                <a:latin typeface="微软雅黑" pitchFamily="34" charset="-122"/>
                <a:ea typeface="微软雅黑" pitchFamily="34" charset="-122"/>
              </a:rPr>
              <a:t>在傅里叶变换低通滤波过程中，需要保留的低频分量区域的大小可通过半径</a:t>
            </a:r>
            <a:r>
              <a:rPr lang="en-US" altLang="zh-CN" sz="2000" dirty="0">
                <a:solidFill>
                  <a:schemeClr val="bg2"/>
                </a:solidFill>
                <a:latin typeface="微软雅黑" pitchFamily="34" charset="-122"/>
                <a:ea typeface="微软雅黑" pitchFamily="34" charset="-122"/>
              </a:rPr>
              <a:t>r</a:t>
            </a:r>
            <a:r>
              <a:rPr lang="zh-CN" altLang="en-US" sz="2000" dirty="0">
                <a:solidFill>
                  <a:schemeClr val="bg2"/>
                </a:solidFill>
                <a:latin typeface="微软雅黑" pitchFamily="34" charset="-122"/>
                <a:ea typeface="微软雅黑" pitchFamily="34" charset="-122"/>
              </a:rPr>
              <a:t>进行控制，</a:t>
            </a:r>
            <a:r>
              <a:rPr lang="en-US" altLang="zh-CN" sz="2000" dirty="0">
                <a:solidFill>
                  <a:schemeClr val="bg2"/>
                </a:solidFill>
                <a:latin typeface="微软雅黑" pitchFamily="34" charset="-122"/>
                <a:ea typeface="微软雅黑" pitchFamily="34" charset="-122"/>
              </a:rPr>
              <a:t>r</a:t>
            </a:r>
            <a:r>
              <a:rPr lang="zh-CN" altLang="en-US" sz="2000" dirty="0">
                <a:solidFill>
                  <a:schemeClr val="bg2"/>
                </a:solidFill>
                <a:latin typeface="微软雅黑" pitchFamily="34" charset="-122"/>
                <a:ea typeface="微软雅黑" pitchFamily="34" charset="-122"/>
              </a:rPr>
              <a:t>值越大，通过的信号越多，去除的噪声信号越少。不同的</a:t>
            </a:r>
            <a:r>
              <a:rPr lang="en-US" altLang="zh-CN" sz="2000" dirty="0">
                <a:solidFill>
                  <a:schemeClr val="bg2"/>
                </a:solidFill>
                <a:latin typeface="微软雅黑" pitchFamily="34" charset="-122"/>
                <a:ea typeface="微软雅黑" pitchFamily="34" charset="-122"/>
              </a:rPr>
              <a:t>r</a:t>
            </a:r>
            <a:r>
              <a:rPr lang="zh-CN" altLang="en-US" sz="2000" dirty="0">
                <a:solidFill>
                  <a:schemeClr val="bg2"/>
                </a:solidFill>
                <a:latin typeface="微软雅黑" pitchFamily="34" charset="-122"/>
                <a:ea typeface="微软雅黑" pitchFamily="34" charset="-122"/>
              </a:rPr>
              <a:t>值对应的去噪效果如右图所示。</a:t>
            </a:r>
            <a:endParaRPr lang="en-US" altLang="zh-CN" sz="2000" dirty="0">
              <a:solidFill>
                <a:schemeClr val="bg2"/>
              </a:solidFill>
              <a:latin typeface="微软雅黑" pitchFamily="34" charset="-122"/>
              <a:ea typeface="微软雅黑" pitchFamily="34" charset="-122"/>
            </a:endParaRPr>
          </a:p>
        </p:txBody>
      </p:sp>
      <p:sp>
        <p:nvSpPr>
          <p:cNvPr id="12" name="日期占位符 11">
            <a:extLst>
              <a:ext uri="{FF2B5EF4-FFF2-40B4-BE49-F238E27FC236}">
                <a16:creationId xmlns:a16="http://schemas.microsoft.com/office/drawing/2014/main" id="{AD1DD875-B325-41B3-BE67-655AB7C0A0EB}"/>
              </a:ext>
            </a:extLst>
          </p:cNvPr>
          <p:cNvSpPr>
            <a:spLocks noGrp="1"/>
          </p:cNvSpPr>
          <p:nvPr>
            <p:ph type="dt" sz="half" idx="10"/>
          </p:nvPr>
        </p:nvSpPr>
        <p:spPr/>
        <p:txBody>
          <a:bodyPr/>
          <a:lstStyle/>
          <a:p>
            <a:pPr>
              <a:defRPr/>
            </a:pPr>
            <a:fld id="{37C2CB5F-E863-4064-86A6-74C3C5468048}" type="datetime1">
              <a:rPr lang="zh-CN" altLang="en-US" smtClean="0"/>
              <a:t>2022/11/23</a:t>
            </a:fld>
            <a:endParaRPr lang="zh-CN" altLang="en-US"/>
          </a:p>
        </p:txBody>
      </p:sp>
      <p:sp>
        <p:nvSpPr>
          <p:cNvPr id="11" name="Rectangle 5">
            <a:extLst>
              <a:ext uri="{FF2B5EF4-FFF2-40B4-BE49-F238E27FC236}">
                <a16:creationId xmlns:a16="http://schemas.microsoft.com/office/drawing/2014/main" id="{7A83AAD1-BCF0-427F-9EF5-31DB95060A07}"/>
              </a:ext>
            </a:extLst>
          </p:cNvPr>
          <p:cNvSpPr>
            <a:spLocks noChangeArrowheads="1"/>
          </p:cNvSpPr>
          <p:nvPr/>
        </p:nvSpPr>
        <p:spPr bwMode="auto">
          <a:xfrm>
            <a:off x="539750" y="1489146"/>
            <a:ext cx="4608314"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4000">
                <a:solidFill>
                  <a:schemeClr val="tx1"/>
                </a:solidFill>
                <a:latin typeface="Times New Roman" panose="02020603050405020304" pitchFamily="18" charset="0"/>
                <a:ea typeface="楷体_GB2312" panose="02010609030101010101" pitchFamily="49" charset="-122"/>
              </a:defRPr>
            </a:lvl1pPr>
            <a:lvl2pPr marL="742950" indent="-285750" eaLnBrk="0" hangingPunct="0">
              <a:defRPr kumimoji="1" sz="4000">
                <a:solidFill>
                  <a:schemeClr val="tx1"/>
                </a:solidFill>
                <a:latin typeface="Times New Roman" panose="02020603050405020304" pitchFamily="18" charset="0"/>
                <a:ea typeface="楷体_GB2312" panose="02010609030101010101" pitchFamily="49" charset="-122"/>
              </a:defRPr>
            </a:lvl2pPr>
            <a:lvl3pPr marL="1143000" indent="-228600" eaLnBrk="0" hangingPunct="0">
              <a:defRPr kumimoji="1" sz="4000">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kumimoji="1" sz="4000">
                <a:solidFill>
                  <a:schemeClr val="tx1"/>
                </a:solidFill>
                <a:latin typeface="Times New Roman" panose="02020603050405020304" pitchFamily="18" charset="0"/>
                <a:ea typeface="楷体_GB2312" panose="02010609030101010101" pitchFamily="49" charset="-122"/>
              </a:defRPr>
            </a:lvl4pPr>
            <a:lvl5pPr marL="2057400" indent="-228600" eaLnBrk="0" hangingPunct="0">
              <a:defRPr kumimoji="1" sz="40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9pPr>
          </a:lstStyle>
          <a:p>
            <a:pPr eaLnBrk="1" hangingPunct="1">
              <a:spcBef>
                <a:spcPct val="20000"/>
              </a:spcBef>
            </a:pPr>
            <a:r>
              <a:rPr lang="en-US" altLang="zh-CN" sz="2000" dirty="0">
                <a:solidFill>
                  <a:srgbClr val="FF0000"/>
                </a:solidFill>
                <a:latin typeface="微软雅黑" panose="020B0503020204020204" pitchFamily="34" charset="-122"/>
                <a:ea typeface="微软雅黑" panose="020B0503020204020204" pitchFamily="34" charset="-122"/>
              </a:rPr>
              <a:t>5.</a:t>
            </a:r>
            <a:r>
              <a:rPr lang="zh-CN" altLang="en-US" sz="2000" dirty="0">
                <a:solidFill>
                  <a:srgbClr val="FF0000"/>
                </a:solidFill>
                <a:latin typeface="微软雅黑" panose="020B0503020204020204" pitchFamily="34" charset="-122"/>
                <a:ea typeface="微软雅黑" panose="020B0503020204020204" pitchFamily="34" charset="-122"/>
              </a:rPr>
              <a:t>低通区域半径对去噪效果的影响</a:t>
            </a:r>
          </a:p>
        </p:txBody>
      </p:sp>
      <p:pic>
        <p:nvPicPr>
          <p:cNvPr id="6146" name="Picture 2">
            <a:extLst>
              <a:ext uri="{FF2B5EF4-FFF2-40B4-BE49-F238E27FC236}">
                <a16:creationId xmlns:a16="http://schemas.microsoft.com/office/drawing/2014/main" id="{0B818BD1-7663-4D81-871F-6D8BCA71A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18" t="4272" r="8699"/>
          <a:stretch>
            <a:fillRect/>
          </a:stretch>
        </p:blipFill>
        <p:spPr bwMode="auto">
          <a:xfrm>
            <a:off x="5238264" y="1503412"/>
            <a:ext cx="32385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A49CC367-584B-40AD-A507-0B502ECAF873}"/>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923537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360040" y="933662"/>
            <a:ext cx="6660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r>
              <a:rPr lang="zh-CN" altLang="en-US" sz="2800" b="1" dirty="0">
                <a:latin typeface="微软雅黑" panose="020B0503020204020204" pitchFamily="34" charset="-122"/>
                <a:ea typeface="微软雅黑" panose="020B0503020204020204" pitchFamily="34" charset="-122"/>
              </a:rPr>
              <a:t>第五节  图像分割与区域分析</a:t>
            </a:r>
          </a:p>
        </p:txBody>
      </p:sp>
      <p:sp>
        <p:nvSpPr>
          <p:cNvPr id="7" name="Rectangle 6"/>
          <p:cNvSpPr>
            <a:spLocks noChangeArrowheads="1"/>
          </p:cNvSpPr>
          <p:nvPr/>
        </p:nvSpPr>
        <p:spPr bwMode="auto">
          <a:xfrm>
            <a:off x="251520" y="2218257"/>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例5-</a:t>
            </a:r>
            <a:r>
              <a:rPr lang="en-US" altLang="zh-CN" sz="2000" dirty="0">
                <a:solidFill>
                  <a:schemeClr val="hlink"/>
                </a:solidFill>
                <a:latin typeface="微软雅黑" pitchFamily="34" charset="-122"/>
                <a:ea typeface="微软雅黑" pitchFamily="34" charset="-122"/>
              </a:rPr>
              <a:t>1</a:t>
            </a:r>
            <a:r>
              <a:rPr lang="en-US" altLang="en-US" sz="2000" dirty="0">
                <a:solidFill>
                  <a:schemeClr val="bg2"/>
                </a:solidFill>
                <a:latin typeface="微软雅黑" pitchFamily="34" charset="-122"/>
                <a:ea typeface="微软雅黑" pitchFamily="34" charset="-122"/>
              </a:rPr>
              <a:t>】</a:t>
            </a:r>
            <a:r>
              <a:rPr lang="zh-CN" altLang="en-US" sz="2000" dirty="0">
                <a:solidFill>
                  <a:srgbClr val="0000FF"/>
                </a:solidFill>
                <a:latin typeface="微软雅黑" pitchFamily="34" charset="-122"/>
                <a:ea typeface="微软雅黑" pitchFamily="34" charset="-122"/>
              </a:rPr>
              <a:t>全局阈值分割。</a:t>
            </a:r>
            <a:endParaRPr lang="en-US" altLang="en-US" sz="2000" dirty="0">
              <a:solidFill>
                <a:srgbClr val="0000FF"/>
              </a:solidFill>
              <a:latin typeface="微软雅黑" pitchFamily="34" charset="-122"/>
              <a:ea typeface="微软雅黑" pitchFamily="34" charset="-122"/>
            </a:endParaRPr>
          </a:p>
        </p:txBody>
      </p:sp>
      <p:sp>
        <p:nvSpPr>
          <p:cNvPr id="8" name="Rectangle 3"/>
          <p:cNvSpPr>
            <a:spLocks noChangeArrowheads="1"/>
          </p:cNvSpPr>
          <p:nvPr/>
        </p:nvSpPr>
        <p:spPr bwMode="auto">
          <a:xfrm>
            <a:off x="323528" y="2843912"/>
            <a:ext cx="4298904" cy="108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('ct001.JPG');</a:t>
            </a:r>
          </a:p>
          <a:p>
            <a:pPr>
              <a:lnSpc>
                <a:spcPct val="140000"/>
              </a:lnSpc>
            </a:pPr>
            <a:r>
              <a:rPr lang="en-US" altLang="zh-CN" sz="1600" dirty="0">
                <a:solidFill>
                  <a:schemeClr val="bg2"/>
                </a:solidFill>
                <a:latin typeface="微软雅黑" pitchFamily="34" charset="-122"/>
                <a:ea typeface="微软雅黑" pitchFamily="34" charset="-122"/>
              </a:rPr>
              <a:t>&gt;&gt; BW = im2bw(I,0.3);</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imshowpair</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I,BW,'montage</a:t>
            </a:r>
            <a:r>
              <a:rPr lang="en-US" altLang="zh-CN" sz="1600" dirty="0">
                <a:solidFill>
                  <a:schemeClr val="bg2"/>
                </a:solidFill>
                <a:latin typeface="微软雅黑" pitchFamily="34" charset="-122"/>
                <a:ea typeface="微软雅黑" pitchFamily="34" charset="-122"/>
              </a:rPr>
              <a:t>');</a:t>
            </a:r>
          </a:p>
        </p:txBody>
      </p:sp>
      <p:sp>
        <p:nvSpPr>
          <p:cNvPr id="10" name="Rectangle 8"/>
          <p:cNvSpPr>
            <a:spLocks noChangeArrowheads="1"/>
          </p:cNvSpPr>
          <p:nvPr/>
        </p:nvSpPr>
        <p:spPr bwMode="auto">
          <a:xfrm>
            <a:off x="357158" y="1671192"/>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dirty="0">
                <a:latin typeface="微软雅黑" pitchFamily="34" charset="-122"/>
                <a:ea typeface="微软雅黑" pitchFamily="34" charset="-122"/>
              </a:rPr>
              <a:t>一、全局阈值分割</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38" t="5276" r="7462" b="11708"/>
          <a:stretch/>
        </p:blipFill>
        <p:spPr bwMode="auto">
          <a:xfrm>
            <a:off x="4009002" y="2321812"/>
            <a:ext cx="4530192" cy="223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日期占位符 10">
            <a:extLst>
              <a:ext uri="{FF2B5EF4-FFF2-40B4-BE49-F238E27FC236}">
                <a16:creationId xmlns:a16="http://schemas.microsoft.com/office/drawing/2014/main" id="{C57D57D3-3BC8-4D6C-A674-ECF86DAB3862}"/>
              </a:ext>
            </a:extLst>
          </p:cNvPr>
          <p:cNvSpPr>
            <a:spLocks noGrp="1"/>
          </p:cNvSpPr>
          <p:nvPr>
            <p:ph type="dt" sz="half" idx="10"/>
          </p:nvPr>
        </p:nvSpPr>
        <p:spPr/>
        <p:txBody>
          <a:bodyPr/>
          <a:lstStyle/>
          <a:p>
            <a:pPr>
              <a:defRPr/>
            </a:pPr>
            <a:fld id="{3DA27E82-8107-4545-96D4-FDDA40B5932C}"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8B4628F4-95E8-4EF9-A14C-F2BB8B0D510C}"/>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882783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51520" y="2751675"/>
            <a:ext cx="3555484" cy="326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例5-</a:t>
            </a:r>
            <a:r>
              <a:rPr lang="en-US" altLang="zh-CN" sz="2000" dirty="0">
                <a:solidFill>
                  <a:schemeClr val="hlink"/>
                </a:solidFill>
                <a:latin typeface="微软雅黑" pitchFamily="34" charset="-122"/>
                <a:ea typeface="微软雅黑" pitchFamily="34" charset="-122"/>
              </a:rPr>
              <a:t>2</a:t>
            </a:r>
            <a:r>
              <a:rPr lang="en-US" altLang="en-US" sz="2000" dirty="0">
                <a:solidFill>
                  <a:schemeClr val="bg2"/>
                </a:solidFill>
                <a:latin typeface="微软雅黑" pitchFamily="34" charset="-122"/>
                <a:ea typeface="微软雅黑" pitchFamily="34" charset="-122"/>
              </a:rPr>
              <a:t>】</a:t>
            </a:r>
            <a:r>
              <a:rPr lang="zh-CN" altLang="en-US" sz="2000" dirty="0">
                <a:solidFill>
                  <a:srgbClr val="0000FF"/>
                </a:solidFill>
                <a:latin typeface="微软雅黑" pitchFamily="34" charset="-122"/>
                <a:ea typeface="微软雅黑" pitchFamily="34" charset="-122"/>
              </a:rPr>
              <a:t>自适应阈值分割。</a:t>
            </a:r>
            <a:r>
              <a:rPr lang="zh-CN" altLang="en-US" sz="2000" dirty="0">
                <a:solidFill>
                  <a:schemeClr val="bg2"/>
                </a:solidFill>
                <a:latin typeface="微软雅黑" pitchFamily="34" charset="-122"/>
                <a:ea typeface="微软雅黑" pitchFamily="34" charset="-122"/>
              </a:rPr>
              <a:t>待分割的图像是一幅印刷作品，如右图所示。由于光照的原因，图像的左半部分出现大块的阴影，无法看清背后的文字，需要通过自适应阈值分割将文字分割出来。</a:t>
            </a:r>
            <a:endParaRPr lang="en-US" altLang="en-US" sz="2000" dirty="0">
              <a:solidFill>
                <a:schemeClr val="bg2"/>
              </a:solidFill>
              <a:latin typeface="微软雅黑" pitchFamily="34" charset="-122"/>
              <a:ea typeface="微软雅黑" pitchFamily="34" charset="-122"/>
            </a:endParaRPr>
          </a:p>
        </p:txBody>
      </p:sp>
      <p:sp>
        <p:nvSpPr>
          <p:cNvPr id="10" name="Rectangle 8"/>
          <p:cNvSpPr>
            <a:spLocks noChangeArrowheads="1"/>
          </p:cNvSpPr>
          <p:nvPr/>
        </p:nvSpPr>
        <p:spPr bwMode="auto">
          <a:xfrm>
            <a:off x="357158" y="731019"/>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b="1" dirty="0">
                <a:latin typeface="微软雅黑" pitchFamily="34" charset="-122"/>
                <a:ea typeface="微软雅黑" pitchFamily="34" charset="-122"/>
              </a:rPr>
              <a:t>二、自适应阈值分割</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690" t="1145" r="9127" b="11665"/>
          <a:stretch/>
        </p:blipFill>
        <p:spPr bwMode="auto">
          <a:xfrm>
            <a:off x="3851920" y="2820704"/>
            <a:ext cx="5085477" cy="3022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日期占位符 10">
            <a:extLst>
              <a:ext uri="{FF2B5EF4-FFF2-40B4-BE49-F238E27FC236}">
                <a16:creationId xmlns:a16="http://schemas.microsoft.com/office/drawing/2014/main" id="{3A076C22-478A-4EE8-AAD4-289480C82B11}"/>
              </a:ext>
            </a:extLst>
          </p:cNvPr>
          <p:cNvSpPr>
            <a:spLocks noGrp="1"/>
          </p:cNvSpPr>
          <p:nvPr>
            <p:ph type="dt" sz="half" idx="10"/>
          </p:nvPr>
        </p:nvSpPr>
        <p:spPr/>
        <p:txBody>
          <a:bodyPr/>
          <a:lstStyle/>
          <a:p>
            <a:pPr>
              <a:defRPr/>
            </a:pPr>
            <a:fld id="{4A7430E4-7E06-47CB-8313-5478FA32A62E}" type="datetime1">
              <a:rPr lang="zh-CN" altLang="en-US" smtClean="0"/>
              <a:t>2022/11/23</a:t>
            </a:fld>
            <a:endParaRPr lang="zh-CN" altLang="en-US"/>
          </a:p>
        </p:txBody>
      </p:sp>
      <p:sp>
        <p:nvSpPr>
          <p:cNvPr id="9" name="Rectangle 3">
            <a:extLst>
              <a:ext uri="{FF2B5EF4-FFF2-40B4-BE49-F238E27FC236}">
                <a16:creationId xmlns:a16="http://schemas.microsoft.com/office/drawing/2014/main" id="{00836F6A-ABE0-484C-A60F-7BB655C12829}"/>
              </a:ext>
            </a:extLst>
          </p:cNvPr>
          <p:cNvSpPr>
            <a:spLocks noChangeArrowheads="1"/>
          </p:cNvSpPr>
          <p:nvPr/>
        </p:nvSpPr>
        <p:spPr bwMode="auto">
          <a:xfrm>
            <a:off x="971600" y="1235075"/>
            <a:ext cx="7704856" cy="142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000" dirty="0">
                <a:solidFill>
                  <a:schemeClr val="bg2"/>
                </a:solidFill>
                <a:latin typeface="微软雅黑" pitchFamily="34" charset="-122"/>
                <a:ea typeface="微软雅黑" pitchFamily="34" charset="-122"/>
              </a:rPr>
              <a:t>对于各部分明暗程度不一致的图像，全局阈值分割往往得不到好的分割效果，此时应采用自适应阈值分割，针对不同的光照条件选取不同的阈值。</a:t>
            </a:r>
            <a:endParaRPr lang="en-US" altLang="zh-CN" sz="2000" dirty="0">
              <a:solidFill>
                <a:schemeClr val="bg2"/>
              </a:solidFill>
              <a:latin typeface="微软雅黑" pitchFamily="34" charset="-122"/>
              <a:ea typeface="微软雅黑" pitchFamily="34" charset="-122"/>
            </a:endParaRPr>
          </a:p>
        </p:txBody>
      </p:sp>
      <p:sp>
        <p:nvSpPr>
          <p:cNvPr id="2" name="页脚占位符 1">
            <a:extLst>
              <a:ext uri="{FF2B5EF4-FFF2-40B4-BE49-F238E27FC236}">
                <a16:creationId xmlns:a16="http://schemas.microsoft.com/office/drawing/2014/main" id="{1A67AE51-7579-4127-B743-2019760E2334}"/>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111193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362" r="8908" b="9129"/>
          <a:stretch/>
        </p:blipFill>
        <p:spPr bwMode="auto">
          <a:xfrm>
            <a:off x="3852480" y="1700808"/>
            <a:ext cx="5040000" cy="310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日期占位符 7">
            <a:extLst>
              <a:ext uri="{FF2B5EF4-FFF2-40B4-BE49-F238E27FC236}">
                <a16:creationId xmlns:a16="http://schemas.microsoft.com/office/drawing/2014/main" id="{5A79E7AA-3B69-4008-9253-3F6EA0B6B790}"/>
              </a:ext>
            </a:extLst>
          </p:cNvPr>
          <p:cNvSpPr>
            <a:spLocks noGrp="1"/>
          </p:cNvSpPr>
          <p:nvPr>
            <p:ph type="dt" sz="half" idx="10"/>
          </p:nvPr>
        </p:nvSpPr>
        <p:spPr/>
        <p:txBody>
          <a:bodyPr/>
          <a:lstStyle/>
          <a:p>
            <a:pPr>
              <a:defRPr/>
            </a:pPr>
            <a:fld id="{B05D04B3-DCE8-436E-953F-2A76DFDB8801}" type="datetime1">
              <a:rPr lang="zh-CN" altLang="en-US" smtClean="0"/>
              <a:t>2022/11/23</a:t>
            </a:fld>
            <a:endParaRPr lang="zh-CN" altLang="en-US"/>
          </a:p>
        </p:txBody>
      </p:sp>
      <p:sp>
        <p:nvSpPr>
          <p:cNvPr id="5" name="Rectangle 3">
            <a:extLst>
              <a:ext uri="{FF2B5EF4-FFF2-40B4-BE49-F238E27FC236}">
                <a16:creationId xmlns:a16="http://schemas.microsoft.com/office/drawing/2014/main" id="{72ED10A7-477B-4A6D-85FA-10D06142E784}"/>
              </a:ext>
            </a:extLst>
          </p:cNvPr>
          <p:cNvSpPr>
            <a:spLocks noChangeArrowheads="1"/>
          </p:cNvSpPr>
          <p:nvPr/>
        </p:nvSpPr>
        <p:spPr bwMode="auto">
          <a:xfrm>
            <a:off x="323528" y="1840443"/>
            <a:ext cx="4298904" cy="2812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('printedtext.png');</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a:t>
            </a:r>
            <a:r>
              <a:rPr lang="en-US" altLang="zh-CN" sz="1600" dirty="0">
                <a:solidFill>
                  <a:schemeClr val="bg2"/>
                </a:solidFill>
                <a:latin typeface="微软雅黑" pitchFamily="34" charset="-122"/>
                <a:ea typeface="微软雅黑" pitchFamily="34" charset="-122"/>
              </a:rPr>
              <a:t>(I);</a:t>
            </a:r>
          </a:p>
          <a:p>
            <a:pPr>
              <a:lnSpc>
                <a:spcPct val="140000"/>
              </a:lnSpc>
            </a:pPr>
            <a:r>
              <a:rPr lang="en-US" altLang="zh-CN" sz="1600" dirty="0">
                <a:solidFill>
                  <a:schemeClr val="bg2"/>
                </a:solidFill>
                <a:latin typeface="微软雅黑" pitchFamily="34" charset="-122"/>
                <a:ea typeface="微软雅黑" pitchFamily="34" charset="-122"/>
              </a:rPr>
              <a:t>&gt;&gt; BW = </a:t>
            </a:r>
            <a:r>
              <a:rPr lang="en-US" altLang="zh-CN" sz="1600" dirty="0" err="1">
                <a:solidFill>
                  <a:schemeClr val="bg2"/>
                </a:solidFill>
                <a:latin typeface="微软雅黑" pitchFamily="34" charset="-122"/>
                <a:ea typeface="微软雅黑" pitchFamily="34" charset="-122"/>
              </a:rPr>
              <a:t>imbinarize</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I,'adaptive</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    '</a:t>
            </a:r>
            <a:r>
              <a:rPr lang="en-US" altLang="zh-CN" sz="1600" dirty="0" err="1">
                <a:solidFill>
                  <a:schemeClr val="bg2"/>
                </a:solidFill>
                <a:latin typeface="微软雅黑" pitchFamily="34" charset="-122"/>
                <a:ea typeface="微软雅黑" pitchFamily="34" charset="-122"/>
              </a:rPr>
              <a:t>ForegroundPolarity</a:t>
            </a:r>
            <a:r>
              <a:rPr lang="en-US" altLang="zh-CN" sz="1600" dirty="0">
                <a:solidFill>
                  <a:schemeClr val="bg2"/>
                </a:solidFill>
                <a:latin typeface="微软雅黑" pitchFamily="34" charset="-122"/>
                <a:ea typeface="微软雅黑" pitchFamily="34" charset="-122"/>
              </a:rPr>
              <a:t>','dark',...</a:t>
            </a:r>
          </a:p>
          <a:p>
            <a:pPr>
              <a:lnSpc>
                <a:spcPct val="140000"/>
              </a:lnSpc>
            </a:pPr>
            <a:r>
              <a:rPr lang="en-US" altLang="zh-CN" sz="1600" dirty="0">
                <a:solidFill>
                  <a:schemeClr val="bg2"/>
                </a:solidFill>
                <a:latin typeface="微软雅黑" pitchFamily="34" charset="-122"/>
                <a:ea typeface="微软雅黑" pitchFamily="34" charset="-122"/>
              </a:rPr>
              <a:t>    'Sensitivity',0.4);</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a:t>
            </a:r>
            <a:r>
              <a:rPr lang="en-US" altLang="zh-CN" sz="1600" dirty="0">
                <a:solidFill>
                  <a:schemeClr val="bg2"/>
                </a:solidFill>
                <a:latin typeface="微软雅黑" pitchFamily="34" charset="-122"/>
                <a:ea typeface="微软雅黑" pitchFamily="34" charset="-122"/>
              </a:rPr>
              <a:t>(BW);</a:t>
            </a:r>
          </a:p>
        </p:txBody>
      </p:sp>
      <p:sp>
        <p:nvSpPr>
          <p:cNvPr id="6" name="Rectangle 6">
            <a:extLst>
              <a:ext uri="{FF2B5EF4-FFF2-40B4-BE49-F238E27FC236}">
                <a16:creationId xmlns:a16="http://schemas.microsoft.com/office/drawing/2014/main" id="{BA7C88AB-54F0-46DB-A87B-15954C0D0432}"/>
              </a:ext>
            </a:extLst>
          </p:cNvPr>
          <p:cNvSpPr>
            <a:spLocks noChangeArrowheads="1"/>
          </p:cNvSpPr>
          <p:nvPr/>
        </p:nvSpPr>
        <p:spPr bwMode="auto">
          <a:xfrm>
            <a:off x="251520" y="1314540"/>
            <a:ext cx="355548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例5-</a:t>
            </a:r>
            <a:r>
              <a:rPr lang="en-US" altLang="zh-CN" sz="2000" dirty="0">
                <a:solidFill>
                  <a:schemeClr val="hlink"/>
                </a:solidFill>
                <a:latin typeface="微软雅黑" pitchFamily="34" charset="-122"/>
                <a:ea typeface="微软雅黑" pitchFamily="34" charset="-122"/>
              </a:rPr>
              <a:t>2</a:t>
            </a:r>
            <a:r>
              <a:rPr lang="zh-CN" altLang="en-US" sz="2000" dirty="0">
                <a:solidFill>
                  <a:schemeClr val="hlink"/>
                </a:solidFill>
                <a:latin typeface="微软雅黑" pitchFamily="34" charset="-122"/>
                <a:ea typeface="微软雅黑" pitchFamily="34" charset="-122"/>
              </a:rPr>
              <a:t>续</a:t>
            </a:r>
            <a:r>
              <a:rPr lang="en-US" altLang="en-US" sz="2000" dirty="0">
                <a:solidFill>
                  <a:schemeClr val="bg2"/>
                </a:solidFill>
                <a:latin typeface="微软雅黑" pitchFamily="34" charset="-122"/>
                <a:ea typeface="微软雅黑" pitchFamily="34" charset="-122"/>
              </a:rPr>
              <a:t>】</a:t>
            </a:r>
            <a:r>
              <a:rPr lang="zh-CN" altLang="en-US" sz="2000" dirty="0">
                <a:solidFill>
                  <a:srgbClr val="0000FF"/>
                </a:solidFill>
                <a:latin typeface="微软雅黑" pitchFamily="34" charset="-122"/>
                <a:ea typeface="微软雅黑" pitchFamily="34" charset="-122"/>
              </a:rPr>
              <a:t>自适应阈值分割。</a:t>
            </a:r>
            <a:endParaRPr lang="en-US" altLang="en-US" sz="2000" dirty="0">
              <a:solidFill>
                <a:schemeClr val="bg2"/>
              </a:solidFill>
              <a:latin typeface="微软雅黑" pitchFamily="34" charset="-122"/>
              <a:ea typeface="微软雅黑" pitchFamily="34" charset="-122"/>
            </a:endParaRPr>
          </a:p>
        </p:txBody>
      </p:sp>
      <p:sp>
        <p:nvSpPr>
          <p:cNvPr id="2" name="页脚占位符 1">
            <a:extLst>
              <a:ext uri="{FF2B5EF4-FFF2-40B4-BE49-F238E27FC236}">
                <a16:creationId xmlns:a16="http://schemas.microsoft.com/office/drawing/2014/main" id="{36CC63E2-2A2D-4FAF-8BF0-DF418F691DDC}"/>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61639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51520" y="2148186"/>
            <a:ext cx="8424936"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例5-</a:t>
            </a:r>
            <a:r>
              <a:rPr lang="en-US" altLang="zh-CN" sz="2000" dirty="0">
                <a:solidFill>
                  <a:schemeClr val="hlink"/>
                </a:solidFill>
                <a:latin typeface="微软雅黑" pitchFamily="34" charset="-122"/>
                <a:ea typeface="微软雅黑" pitchFamily="34" charset="-122"/>
              </a:rPr>
              <a:t>3</a:t>
            </a:r>
            <a:r>
              <a:rPr lang="en-US" altLang="en-US" sz="2000" dirty="0">
                <a:solidFill>
                  <a:schemeClr val="bg2"/>
                </a:solidFill>
                <a:latin typeface="微软雅黑" pitchFamily="34" charset="-122"/>
                <a:ea typeface="微软雅黑" pitchFamily="34" charset="-122"/>
              </a:rPr>
              <a:t>】</a:t>
            </a:r>
            <a:r>
              <a:rPr lang="zh-CN" altLang="en-US" sz="2000" dirty="0">
                <a:solidFill>
                  <a:srgbClr val="0000FF"/>
                </a:solidFill>
                <a:latin typeface="微软雅黑" pitchFamily="34" charset="-122"/>
                <a:ea typeface="微软雅黑" pitchFamily="34" charset="-122"/>
              </a:rPr>
              <a:t>指定灰度值范围进行图像分割。</a:t>
            </a:r>
            <a:r>
              <a:rPr lang="zh-CN" altLang="en-US" sz="2000" dirty="0">
                <a:solidFill>
                  <a:schemeClr val="bg2"/>
                </a:solidFill>
                <a:latin typeface="微软雅黑" pitchFamily="34" charset="-122"/>
                <a:ea typeface="微软雅黑" pitchFamily="34" charset="-122"/>
              </a:rPr>
              <a:t>待分割的图像中包含一个苹果，需要将苹果从中分割出来</a:t>
            </a:r>
            <a:endParaRPr lang="en-US" altLang="en-US" sz="2000" dirty="0">
              <a:solidFill>
                <a:schemeClr val="bg2"/>
              </a:solidFill>
              <a:latin typeface="微软雅黑" pitchFamily="34" charset="-122"/>
              <a:ea typeface="微软雅黑" pitchFamily="34" charset="-122"/>
            </a:endParaRPr>
          </a:p>
        </p:txBody>
      </p:sp>
      <p:sp>
        <p:nvSpPr>
          <p:cNvPr id="8" name="Rectangle 3"/>
          <p:cNvSpPr>
            <a:spLocks noChangeArrowheads="1"/>
          </p:cNvSpPr>
          <p:nvPr/>
        </p:nvSpPr>
        <p:spPr bwMode="auto">
          <a:xfrm>
            <a:off x="323528" y="3136587"/>
            <a:ext cx="4298904" cy="2812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('apple.bmp');</a:t>
            </a:r>
          </a:p>
          <a:p>
            <a:pPr>
              <a:lnSpc>
                <a:spcPct val="140000"/>
              </a:lnSpc>
            </a:pPr>
            <a:r>
              <a:rPr lang="en-US" altLang="zh-CN" sz="1600" dirty="0">
                <a:solidFill>
                  <a:schemeClr val="bg2"/>
                </a:solidFill>
                <a:latin typeface="微软雅黑" pitchFamily="34" charset="-122"/>
                <a:ea typeface="微软雅黑" pitchFamily="34" charset="-122"/>
              </a:rPr>
              <a:t>&gt;&gt; id = (I(:,:,1)-I(:,:,2))&gt;10;</a:t>
            </a:r>
          </a:p>
          <a:p>
            <a:pPr>
              <a:lnSpc>
                <a:spcPct val="140000"/>
              </a:lnSpc>
            </a:pPr>
            <a:r>
              <a:rPr lang="en-US" altLang="zh-CN" sz="1600" dirty="0">
                <a:solidFill>
                  <a:schemeClr val="bg2"/>
                </a:solidFill>
                <a:latin typeface="微软雅黑" pitchFamily="34" charset="-122"/>
                <a:ea typeface="微软雅黑" pitchFamily="34" charset="-122"/>
              </a:rPr>
              <a:t>&gt;&gt; se = </a:t>
            </a:r>
            <a:r>
              <a:rPr lang="en-US" altLang="zh-CN" sz="1600" dirty="0" err="1">
                <a:solidFill>
                  <a:schemeClr val="bg2"/>
                </a:solidFill>
                <a:latin typeface="微软雅黑" pitchFamily="34" charset="-122"/>
                <a:ea typeface="微软雅黑" pitchFamily="34" charset="-122"/>
              </a:rPr>
              <a:t>strel</a:t>
            </a:r>
            <a:r>
              <a:rPr lang="en-US" altLang="zh-CN" sz="1600" dirty="0">
                <a:solidFill>
                  <a:schemeClr val="bg2"/>
                </a:solidFill>
                <a:latin typeface="微软雅黑" pitchFamily="34" charset="-122"/>
                <a:ea typeface="微软雅黑" pitchFamily="34" charset="-122"/>
              </a:rPr>
              <a:t>('disk',3);</a:t>
            </a:r>
          </a:p>
          <a:p>
            <a:pPr>
              <a:lnSpc>
                <a:spcPct val="140000"/>
              </a:lnSpc>
            </a:pPr>
            <a:r>
              <a:rPr lang="en-US" altLang="zh-CN" sz="1600" dirty="0">
                <a:solidFill>
                  <a:schemeClr val="bg2"/>
                </a:solidFill>
                <a:latin typeface="微软雅黑" pitchFamily="34" charset="-122"/>
                <a:ea typeface="微软雅黑" pitchFamily="34" charset="-122"/>
              </a:rPr>
              <a:t>&gt;&gt; id = </a:t>
            </a:r>
            <a:r>
              <a:rPr lang="en-US" altLang="zh-CN" sz="1600" dirty="0" err="1">
                <a:solidFill>
                  <a:schemeClr val="bg2"/>
                </a:solidFill>
                <a:latin typeface="微软雅黑" pitchFamily="34" charset="-122"/>
                <a:ea typeface="微软雅黑" pitchFamily="34" charset="-122"/>
              </a:rPr>
              <a:t>imclose</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id,se</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id = </a:t>
            </a:r>
            <a:r>
              <a:rPr lang="en-US" altLang="zh-CN" sz="1600" dirty="0" err="1">
                <a:solidFill>
                  <a:schemeClr val="bg2"/>
                </a:solidFill>
                <a:latin typeface="微软雅黑" pitchFamily="34" charset="-122"/>
                <a:ea typeface="微软雅黑" pitchFamily="34" charset="-122"/>
              </a:rPr>
              <a:t>imfill</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id,'holes</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I(</a:t>
            </a:r>
            <a:r>
              <a:rPr lang="en-US" altLang="zh-CN" sz="1600" dirty="0" err="1">
                <a:solidFill>
                  <a:schemeClr val="bg2"/>
                </a:solidFill>
                <a:latin typeface="微软雅黑" pitchFamily="34" charset="-122"/>
                <a:ea typeface="微软雅黑" pitchFamily="34" charset="-122"/>
              </a:rPr>
              <a:t>repmat</a:t>
            </a:r>
            <a:r>
              <a:rPr lang="en-US" altLang="zh-CN" sz="1600" dirty="0">
                <a:solidFill>
                  <a:schemeClr val="bg2"/>
                </a:solidFill>
                <a:latin typeface="微软雅黑" pitchFamily="34" charset="-122"/>
                <a:ea typeface="微软雅黑" pitchFamily="34" charset="-122"/>
              </a:rPr>
              <a:t>(~id,[1,1,3])) = 0;</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a:t>
            </a:r>
            <a:r>
              <a:rPr lang="en-US" altLang="zh-CN" sz="1600" dirty="0">
                <a:solidFill>
                  <a:schemeClr val="bg2"/>
                </a:solidFill>
                <a:latin typeface="微软雅黑" pitchFamily="34" charset="-122"/>
                <a:ea typeface="微软雅黑" pitchFamily="34" charset="-122"/>
              </a:rPr>
              <a:t>(I)</a:t>
            </a:r>
          </a:p>
        </p:txBody>
      </p:sp>
      <p:sp>
        <p:nvSpPr>
          <p:cNvPr id="10" name="Rectangle 8"/>
          <p:cNvSpPr>
            <a:spLocks noChangeArrowheads="1"/>
          </p:cNvSpPr>
          <p:nvPr/>
        </p:nvSpPr>
        <p:spPr bwMode="auto">
          <a:xfrm>
            <a:off x="357158" y="951112"/>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b="1" dirty="0">
                <a:latin typeface="微软雅黑" pitchFamily="34" charset="-122"/>
                <a:ea typeface="微软雅黑" pitchFamily="34" charset="-122"/>
              </a:rPr>
              <a:t>三、指定灰度值范围进行图像分割</a:t>
            </a:r>
          </a:p>
        </p:txBody>
      </p:sp>
      <p:pic>
        <p:nvPicPr>
          <p:cNvPr id="5" name="图片 4">
            <a:extLst>
              <a:ext uri="{FF2B5EF4-FFF2-40B4-BE49-F238E27FC236}">
                <a16:creationId xmlns:a16="http://schemas.microsoft.com/office/drawing/2014/main" id="{7BB1BA03-1A34-486C-B65F-6C5A37A575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8630" y="3326120"/>
            <a:ext cx="2447547" cy="1835660"/>
          </a:xfrm>
          <a:prstGeom prst="rect">
            <a:avLst/>
          </a:prstGeom>
        </p:spPr>
      </p:pic>
      <p:pic>
        <p:nvPicPr>
          <p:cNvPr id="9" name="图片 8">
            <a:extLst>
              <a:ext uri="{FF2B5EF4-FFF2-40B4-BE49-F238E27FC236}">
                <a16:creationId xmlns:a16="http://schemas.microsoft.com/office/drawing/2014/main" id="{E4A1F1B2-0A44-4019-B842-9D0F4854C9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8456" y="3319276"/>
            <a:ext cx="2448000" cy="1836000"/>
          </a:xfrm>
          <a:prstGeom prst="rect">
            <a:avLst/>
          </a:prstGeom>
        </p:spPr>
      </p:pic>
      <p:sp>
        <p:nvSpPr>
          <p:cNvPr id="13" name="日期占位符 12">
            <a:extLst>
              <a:ext uri="{FF2B5EF4-FFF2-40B4-BE49-F238E27FC236}">
                <a16:creationId xmlns:a16="http://schemas.microsoft.com/office/drawing/2014/main" id="{EE26457A-CE24-4596-9B79-62B21D0AAEE9}"/>
              </a:ext>
            </a:extLst>
          </p:cNvPr>
          <p:cNvSpPr>
            <a:spLocks noGrp="1"/>
          </p:cNvSpPr>
          <p:nvPr>
            <p:ph type="dt" sz="half" idx="10"/>
          </p:nvPr>
        </p:nvSpPr>
        <p:spPr/>
        <p:txBody>
          <a:bodyPr/>
          <a:lstStyle/>
          <a:p>
            <a:pPr>
              <a:defRPr/>
            </a:pPr>
            <a:fld id="{E0C5E982-D848-4FE7-AD3E-9A93F91FBD2F}" type="datetime1">
              <a:rPr lang="zh-CN" altLang="en-US" smtClean="0"/>
              <a:t>2022/11/23</a:t>
            </a:fld>
            <a:endParaRPr lang="zh-CN" altLang="en-US"/>
          </a:p>
        </p:txBody>
      </p:sp>
      <p:sp>
        <p:nvSpPr>
          <p:cNvPr id="11" name="Rectangle 3">
            <a:extLst>
              <a:ext uri="{FF2B5EF4-FFF2-40B4-BE49-F238E27FC236}">
                <a16:creationId xmlns:a16="http://schemas.microsoft.com/office/drawing/2014/main" id="{A87AAAA5-8A92-4386-8DC4-3E99156BC23C}"/>
              </a:ext>
            </a:extLst>
          </p:cNvPr>
          <p:cNvSpPr>
            <a:spLocks noChangeArrowheads="1"/>
          </p:cNvSpPr>
          <p:nvPr/>
        </p:nvSpPr>
        <p:spPr bwMode="auto">
          <a:xfrm>
            <a:off x="971600" y="1489216"/>
            <a:ext cx="7704856"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000" dirty="0">
                <a:solidFill>
                  <a:schemeClr val="bg2"/>
                </a:solidFill>
                <a:latin typeface="微软雅黑" pitchFamily="34" charset="-122"/>
                <a:ea typeface="微软雅黑" pitchFamily="34" charset="-122"/>
              </a:rPr>
              <a:t>对于具有独特颜色特征的图像，可以指定灰度值范围进行图像分割。</a:t>
            </a:r>
            <a:endParaRPr lang="en-US" altLang="zh-CN" sz="2000" dirty="0">
              <a:solidFill>
                <a:schemeClr val="bg2"/>
              </a:solidFill>
              <a:latin typeface="微软雅黑" pitchFamily="34" charset="-122"/>
              <a:ea typeface="微软雅黑" pitchFamily="34" charset="-122"/>
            </a:endParaRPr>
          </a:p>
        </p:txBody>
      </p:sp>
      <p:sp>
        <p:nvSpPr>
          <p:cNvPr id="2" name="页脚占位符 1">
            <a:extLst>
              <a:ext uri="{FF2B5EF4-FFF2-40B4-BE49-F238E27FC236}">
                <a16:creationId xmlns:a16="http://schemas.microsoft.com/office/drawing/2014/main" id="{BFDD6BE0-18FC-4836-AF53-69560882CB88}"/>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20350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67544" y="2564904"/>
            <a:ext cx="3600400"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例5-</a:t>
            </a:r>
            <a:r>
              <a:rPr lang="en-US" altLang="zh-CN" sz="2000" dirty="0">
                <a:solidFill>
                  <a:schemeClr val="hlink"/>
                </a:solidFill>
                <a:latin typeface="微软雅黑" pitchFamily="34" charset="-122"/>
                <a:ea typeface="微软雅黑" pitchFamily="34" charset="-122"/>
              </a:rPr>
              <a:t>4</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如右图，需要完成的任务：把待分割图像中红色椭圆区域内的白色絮状物分割出来，并求其像素面积。</a:t>
            </a:r>
            <a:endParaRPr lang="en-US" altLang="en-US" sz="2000" dirty="0">
              <a:solidFill>
                <a:schemeClr val="bg2"/>
              </a:solidFill>
              <a:latin typeface="微软雅黑" pitchFamily="34" charset="-122"/>
              <a:ea typeface="微软雅黑" pitchFamily="34" charset="-122"/>
            </a:endParaRPr>
          </a:p>
        </p:txBody>
      </p:sp>
      <p:grpSp>
        <p:nvGrpSpPr>
          <p:cNvPr id="2" name="组合 1">
            <a:extLst>
              <a:ext uri="{FF2B5EF4-FFF2-40B4-BE49-F238E27FC236}">
                <a16:creationId xmlns:a16="http://schemas.microsoft.com/office/drawing/2014/main" id="{9AFB95AE-069C-4393-9E35-20B9B6194D07}"/>
              </a:ext>
            </a:extLst>
          </p:cNvPr>
          <p:cNvGrpSpPr/>
          <p:nvPr/>
        </p:nvGrpSpPr>
        <p:grpSpPr>
          <a:xfrm>
            <a:off x="4355976" y="2748676"/>
            <a:ext cx="4278806" cy="2942052"/>
            <a:chOff x="1157291" y="2777646"/>
            <a:chExt cx="4278806" cy="2942052"/>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91" y="2777646"/>
              <a:ext cx="4278806" cy="294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椭圆 3"/>
            <p:cNvSpPr/>
            <p:nvPr/>
          </p:nvSpPr>
          <p:spPr>
            <a:xfrm rot="20171624">
              <a:off x="2100141" y="3241946"/>
              <a:ext cx="504056" cy="7686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日期占位符 10">
            <a:extLst>
              <a:ext uri="{FF2B5EF4-FFF2-40B4-BE49-F238E27FC236}">
                <a16:creationId xmlns:a16="http://schemas.microsoft.com/office/drawing/2014/main" id="{09958DBE-D4F1-4532-A164-C5B8025BC4C7}"/>
              </a:ext>
            </a:extLst>
          </p:cNvPr>
          <p:cNvSpPr>
            <a:spLocks noGrp="1"/>
          </p:cNvSpPr>
          <p:nvPr>
            <p:ph type="dt" sz="half" idx="10"/>
          </p:nvPr>
        </p:nvSpPr>
        <p:spPr/>
        <p:txBody>
          <a:bodyPr/>
          <a:lstStyle/>
          <a:p>
            <a:pPr>
              <a:defRPr/>
            </a:pPr>
            <a:fld id="{A4EFC2C6-42ED-4734-B99E-C1EC511E3C58}" type="datetime1">
              <a:rPr lang="zh-CN" altLang="en-US" smtClean="0"/>
              <a:t>2022/11/23</a:t>
            </a:fld>
            <a:endParaRPr lang="zh-CN" altLang="en-US"/>
          </a:p>
        </p:txBody>
      </p:sp>
      <p:sp>
        <p:nvSpPr>
          <p:cNvPr id="8" name="Rectangle 8">
            <a:extLst>
              <a:ext uri="{FF2B5EF4-FFF2-40B4-BE49-F238E27FC236}">
                <a16:creationId xmlns:a16="http://schemas.microsoft.com/office/drawing/2014/main" id="{24B7E231-FD92-423C-AED4-6D702B11804F}"/>
              </a:ext>
            </a:extLst>
          </p:cNvPr>
          <p:cNvSpPr>
            <a:spLocks noChangeArrowheads="1"/>
          </p:cNvSpPr>
          <p:nvPr/>
        </p:nvSpPr>
        <p:spPr bwMode="auto">
          <a:xfrm>
            <a:off x="357158" y="620688"/>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b="1" dirty="0">
                <a:latin typeface="微软雅黑" pitchFamily="34" charset="-122"/>
                <a:ea typeface="微软雅黑" pitchFamily="34" charset="-122"/>
              </a:rPr>
              <a:t>四、手动选取感兴趣区域</a:t>
            </a:r>
          </a:p>
        </p:txBody>
      </p:sp>
      <p:sp>
        <p:nvSpPr>
          <p:cNvPr id="9" name="Rectangle 3">
            <a:extLst>
              <a:ext uri="{FF2B5EF4-FFF2-40B4-BE49-F238E27FC236}">
                <a16:creationId xmlns:a16="http://schemas.microsoft.com/office/drawing/2014/main" id="{4402BA66-F7CF-4C96-B765-C8D53044C775}"/>
              </a:ext>
            </a:extLst>
          </p:cNvPr>
          <p:cNvSpPr>
            <a:spLocks noChangeArrowheads="1"/>
          </p:cNvSpPr>
          <p:nvPr/>
        </p:nvSpPr>
        <p:spPr bwMode="auto">
          <a:xfrm>
            <a:off x="971600" y="1158792"/>
            <a:ext cx="7704856"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000" dirty="0">
                <a:solidFill>
                  <a:schemeClr val="bg2"/>
                </a:solidFill>
                <a:latin typeface="微软雅黑" pitchFamily="34" charset="-122"/>
                <a:ea typeface="微软雅黑" pitchFamily="34" charset="-122"/>
              </a:rPr>
              <a:t>如果待分割的图像过于复杂，可以辅以人工，手动选取感兴趣区域，将复杂的图像变得简单。</a:t>
            </a:r>
            <a:endParaRPr lang="en-US" altLang="zh-CN" sz="2000" dirty="0">
              <a:solidFill>
                <a:schemeClr val="bg2"/>
              </a:solidFill>
              <a:latin typeface="微软雅黑" pitchFamily="34" charset="-122"/>
              <a:ea typeface="微软雅黑" pitchFamily="34" charset="-122"/>
            </a:endParaRPr>
          </a:p>
        </p:txBody>
      </p:sp>
      <p:sp>
        <p:nvSpPr>
          <p:cNvPr id="3" name="页脚占位符 2">
            <a:extLst>
              <a:ext uri="{FF2B5EF4-FFF2-40B4-BE49-F238E27FC236}">
                <a16:creationId xmlns:a16="http://schemas.microsoft.com/office/drawing/2014/main" id="{46F21127-EA3A-4A42-A231-8D0819A3CF58}"/>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385881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51520" y="636279"/>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例5-</a:t>
            </a:r>
            <a:r>
              <a:rPr lang="en-US" altLang="zh-CN" sz="2000" dirty="0">
                <a:solidFill>
                  <a:schemeClr val="hlink"/>
                </a:solidFill>
                <a:latin typeface="微软雅黑" pitchFamily="34" charset="-122"/>
                <a:ea typeface="微软雅黑" pitchFamily="34" charset="-122"/>
              </a:rPr>
              <a:t>4</a:t>
            </a:r>
            <a:r>
              <a:rPr lang="zh-CN" altLang="en-US" sz="2000" dirty="0">
                <a:solidFill>
                  <a:schemeClr val="hlink"/>
                </a:solidFill>
                <a:latin typeface="微软雅黑" pitchFamily="34" charset="-122"/>
                <a:ea typeface="微软雅黑" pitchFamily="34" charset="-122"/>
              </a:rPr>
              <a:t>续</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手动选取感兴趣区域并计算面积。</a:t>
            </a:r>
            <a:endParaRPr lang="en-US" altLang="en-US" sz="2000" dirty="0">
              <a:solidFill>
                <a:schemeClr val="bg2"/>
              </a:solidFill>
              <a:latin typeface="微软雅黑" pitchFamily="34" charset="-122"/>
              <a:ea typeface="微软雅黑" pitchFamily="34" charset="-122"/>
            </a:endParaRPr>
          </a:p>
        </p:txBody>
      </p:sp>
      <p:sp>
        <p:nvSpPr>
          <p:cNvPr id="8" name="Rectangle 3"/>
          <p:cNvSpPr>
            <a:spLocks noChangeArrowheads="1"/>
          </p:cNvSpPr>
          <p:nvPr/>
        </p:nvSpPr>
        <p:spPr bwMode="auto">
          <a:xfrm>
            <a:off x="323528" y="1196753"/>
            <a:ext cx="4248472" cy="488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('0514.bmp');</a:t>
            </a:r>
          </a:p>
          <a:p>
            <a:pPr>
              <a:lnSpc>
                <a:spcPct val="140000"/>
              </a:lnSpc>
            </a:pPr>
            <a:r>
              <a:rPr lang="en-US" altLang="zh-CN" sz="1600" dirty="0">
                <a:solidFill>
                  <a:schemeClr val="bg2"/>
                </a:solidFill>
                <a:latin typeface="微软雅黑" pitchFamily="34" charset="-122"/>
                <a:ea typeface="微软雅黑" pitchFamily="34" charset="-122"/>
              </a:rPr>
              <a:t>&gt;&gt; I = rgb2gray(I);</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subplot(2,2,1)</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h_im</a:t>
            </a:r>
            <a:r>
              <a:rPr lang="en-US" altLang="zh-CN" sz="1600" dirty="0">
                <a:solidFill>
                  <a:schemeClr val="bg2"/>
                </a:solidFill>
                <a:latin typeface="微软雅黑" pitchFamily="34" charset="-122"/>
                <a:ea typeface="微软雅黑" pitchFamily="34" charset="-122"/>
              </a:rPr>
              <a:t> = </a:t>
            </a:r>
            <a:r>
              <a:rPr lang="en-US" altLang="zh-CN" sz="1600" dirty="0" err="1">
                <a:solidFill>
                  <a:schemeClr val="bg2"/>
                </a:solidFill>
                <a:latin typeface="微软雅黑" pitchFamily="34" charset="-122"/>
                <a:ea typeface="微软雅黑" pitchFamily="34" charset="-122"/>
              </a:rPr>
              <a:t>imshow</a:t>
            </a:r>
            <a:r>
              <a:rPr lang="en-US" altLang="zh-CN" sz="1600" dirty="0">
                <a:solidFill>
                  <a:schemeClr val="bg2"/>
                </a:solidFill>
                <a:latin typeface="微软雅黑" pitchFamily="34" charset="-122"/>
                <a:ea typeface="微软雅黑" pitchFamily="34" charset="-122"/>
              </a:rPr>
              <a:t>(I);   % </a:t>
            </a:r>
            <a:r>
              <a:rPr lang="zh-CN" altLang="en-US" sz="1600" dirty="0">
                <a:solidFill>
                  <a:schemeClr val="bg2"/>
                </a:solidFill>
                <a:latin typeface="微软雅黑" pitchFamily="34" charset="-122"/>
                <a:ea typeface="微软雅黑" pitchFamily="34" charset="-122"/>
              </a:rPr>
              <a:t>显示图像</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xlabel</a:t>
            </a:r>
            <a:r>
              <a:rPr lang="en-US" altLang="zh-CN" sz="1600" dirty="0">
                <a:solidFill>
                  <a:schemeClr val="bg2"/>
                </a:solidFill>
                <a:latin typeface="微软雅黑" pitchFamily="34" charset="-122"/>
                <a:ea typeface="微软雅黑" pitchFamily="34" charset="-122"/>
              </a:rPr>
              <a:t>('</a:t>
            </a:r>
            <a:r>
              <a:rPr lang="zh-CN" altLang="en-US" sz="1600" dirty="0">
                <a:solidFill>
                  <a:schemeClr val="bg2"/>
                </a:solidFill>
                <a:latin typeface="微软雅黑" pitchFamily="34" charset="-122"/>
                <a:ea typeface="微软雅黑" pitchFamily="34" charset="-122"/>
              </a:rPr>
              <a:t>（</a:t>
            </a:r>
            <a:r>
              <a:rPr lang="en-US" altLang="zh-CN" sz="1600" dirty="0">
                <a:solidFill>
                  <a:schemeClr val="bg2"/>
                </a:solidFill>
                <a:latin typeface="微软雅黑" pitchFamily="34" charset="-122"/>
                <a:ea typeface="微软雅黑" pitchFamily="34" charset="-122"/>
              </a:rPr>
              <a:t>a</a:t>
            </a:r>
            <a:r>
              <a:rPr lang="zh-CN" altLang="en-US" sz="1600" dirty="0">
                <a:solidFill>
                  <a:schemeClr val="bg2"/>
                </a:solidFill>
                <a:latin typeface="微软雅黑" pitchFamily="34" charset="-122"/>
                <a:ea typeface="微软雅黑" pitchFamily="34" charset="-122"/>
              </a:rPr>
              <a:t>）原始图像</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 </a:t>
            </a:r>
            <a:r>
              <a:rPr lang="zh-CN" altLang="en-US" sz="1600" dirty="0">
                <a:solidFill>
                  <a:schemeClr val="bg2"/>
                </a:solidFill>
                <a:latin typeface="微软雅黑" pitchFamily="34" charset="-122"/>
                <a:ea typeface="微软雅黑" pitchFamily="34" charset="-122"/>
              </a:rPr>
              <a:t>手动选择椭圆（或圆）区域</a:t>
            </a:r>
            <a:endParaRPr lang="en-US" altLang="zh-CN"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&gt;&gt; h = </a:t>
            </a:r>
            <a:r>
              <a:rPr lang="en-US" altLang="zh-CN" sz="1600" dirty="0" err="1">
                <a:solidFill>
                  <a:schemeClr val="bg2"/>
                </a:solidFill>
                <a:latin typeface="微软雅黑" pitchFamily="34" charset="-122"/>
                <a:ea typeface="微软雅黑" pitchFamily="34" charset="-122"/>
              </a:rPr>
              <a:t>imellipse</a:t>
            </a:r>
            <a:r>
              <a:rPr lang="en-US" altLang="zh-CN" sz="1600" dirty="0">
                <a:solidFill>
                  <a:schemeClr val="bg2"/>
                </a:solidFill>
                <a:latin typeface="微软雅黑" pitchFamily="34" charset="-122"/>
                <a:ea typeface="微软雅黑" pitchFamily="34" charset="-122"/>
              </a:rPr>
              <a:t>;</a:t>
            </a:r>
            <a:endParaRPr lang="zh-CN" altLang="en-US"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&gt;&gt; wait(h);</a:t>
            </a:r>
          </a:p>
          <a:p>
            <a:pPr>
              <a:lnSpc>
                <a:spcPct val="140000"/>
              </a:lnSpc>
            </a:pPr>
            <a:r>
              <a:rPr lang="en-US" altLang="zh-CN" sz="1600" dirty="0">
                <a:solidFill>
                  <a:schemeClr val="bg2"/>
                </a:solidFill>
                <a:latin typeface="微软雅黑" pitchFamily="34" charset="-122"/>
                <a:ea typeface="微软雅黑" pitchFamily="34" charset="-122"/>
              </a:rPr>
              <a:t>&gt;&gt; id = ~</a:t>
            </a:r>
            <a:r>
              <a:rPr lang="en-US" altLang="zh-CN" sz="1600" dirty="0" err="1">
                <a:solidFill>
                  <a:schemeClr val="bg2"/>
                </a:solidFill>
                <a:latin typeface="微软雅黑" pitchFamily="34" charset="-122"/>
                <a:ea typeface="微软雅黑" pitchFamily="34" charset="-122"/>
              </a:rPr>
              <a:t>createMask</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h,h_im</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I(id) = 0;</a:t>
            </a:r>
            <a:r>
              <a:rPr lang="zh-CN" altLang="en-US" sz="1600" dirty="0">
                <a:solidFill>
                  <a:schemeClr val="bg2"/>
                </a:solidFill>
                <a:latin typeface="微软雅黑" pitchFamily="34" charset="-122"/>
                <a:ea typeface="微软雅黑" pitchFamily="34" charset="-122"/>
              </a:rPr>
              <a:t> </a:t>
            </a:r>
          </a:p>
          <a:p>
            <a:pPr>
              <a:lnSpc>
                <a:spcPct val="140000"/>
              </a:lnSpc>
            </a:pPr>
            <a:r>
              <a:rPr lang="en-US" altLang="zh-CN" sz="1600" dirty="0">
                <a:solidFill>
                  <a:schemeClr val="bg2"/>
                </a:solidFill>
                <a:latin typeface="微软雅黑" pitchFamily="34" charset="-122"/>
                <a:ea typeface="微软雅黑" pitchFamily="34" charset="-122"/>
              </a:rPr>
              <a:t>&gt;&gt; subplot(2,2,2)</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a:t>
            </a:r>
            <a:r>
              <a:rPr lang="en-US" altLang="zh-CN" sz="1600" dirty="0">
                <a:solidFill>
                  <a:schemeClr val="bg2"/>
                </a:solidFill>
                <a:latin typeface="微软雅黑" pitchFamily="34" charset="-122"/>
                <a:ea typeface="微软雅黑" pitchFamily="34" charset="-122"/>
              </a:rPr>
              <a:t>(I)   % </a:t>
            </a:r>
            <a:r>
              <a:rPr lang="zh-CN" altLang="en-US" sz="1600" dirty="0">
                <a:solidFill>
                  <a:schemeClr val="bg2"/>
                </a:solidFill>
                <a:latin typeface="微软雅黑" pitchFamily="34" charset="-122"/>
                <a:ea typeface="微软雅黑" pitchFamily="34" charset="-122"/>
              </a:rPr>
              <a:t>显示图像</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xlabel</a:t>
            </a:r>
            <a:r>
              <a:rPr lang="en-US" altLang="zh-CN" sz="1600" dirty="0">
                <a:solidFill>
                  <a:schemeClr val="bg2"/>
                </a:solidFill>
                <a:latin typeface="微软雅黑" pitchFamily="34" charset="-122"/>
                <a:ea typeface="微软雅黑" pitchFamily="34" charset="-122"/>
              </a:rPr>
              <a:t>('</a:t>
            </a:r>
            <a:r>
              <a:rPr lang="zh-CN" altLang="en-US" sz="1600" dirty="0">
                <a:solidFill>
                  <a:schemeClr val="bg2"/>
                </a:solidFill>
                <a:latin typeface="微软雅黑" pitchFamily="34" charset="-122"/>
                <a:ea typeface="微软雅黑" pitchFamily="34" charset="-122"/>
              </a:rPr>
              <a:t>（</a:t>
            </a:r>
            <a:r>
              <a:rPr lang="en-US" altLang="zh-CN" sz="1600" dirty="0">
                <a:solidFill>
                  <a:schemeClr val="bg2"/>
                </a:solidFill>
                <a:latin typeface="微软雅黑" pitchFamily="34" charset="-122"/>
                <a:ea typeface="微软雅黑" pitchFamily="34" charset="-122"/>
              </a:rPr>
              <a:t>b</a:t>
            </a:r>
            <a:r>
              <a:rPr lang="zh-CN" altLang="en-US" sz="1600" dirty="0">
                <a:solidFill>
                  <a:schemeClr val="bg2"/>
                </a:solidFill>
                <a:latin typeface="微软雅黑" pitchFamily="34" charset="-122"/>
                <a:ea typeface="微软雅黑" pitchFamily="34" charset="-122"/>
              </a:rPr>
              <a:t>）感兴趣区域图像</a:t>
            </a:r>
            <a:r>
              <a:rPr lang="en-US" altLang="zh-CN" sz="1600" dirty="0">
                <a:solidFill>
                  <a:schemeClr val="bg2"/>
                </a:solidFill>
                <a:latin typeface="微软雅黑" pitchFamily="34" charset="-122"/>
                <a:ea typeface="微软雅黑" pitchFamily="34" charset="-122"/>
              </a:rPr>
              <a:t>')</a:t>
            </a:r>
          </a:p>
        </p:txBody>
      </p:sp>
      <p:sp>
        <p:nvSpPr>
          <p:cNvPr id="11" name="日期占位符 10">
            <a:extLst>
              <a:ext uri="{FF2B5EF4-FFF2-40B4-BE49-F238E27FC236}">
                <a16:creationId xmlns:a16="http://schemas.microsoft.com/office/drawing/2014/main" id="{B7BC0758-5120-4BAD-880C-7DAE2863922E}"/>
              </a:ext>
            </a:extLst>
          </p:cNvPr>
          <p:cNvSpPr>
            <a:spLocks noGrp="1"/>
          </p:cNvSpPr>
          <p:nvPr>
            <p:ph type="dt" sz="half" idx="10"/>
          </p:nvPr>
        </p:nvSpPr>
        <p:spPr/>
        <p:txBody>
          <a:bodyPr/>
          <a:lstStyle/>
          <a:p>
            <a:pPr>
              <a:defRPr/>
            </a:pPr>
            <a:fld id="{8A9C54AC-499A-487A-AB3A-23AE45383371}" type="datetime1">
              <a:rPr lang="zh-CN" altLang="en-US" smtClean="0"/>
              <a:t>2022/11/23</a:t>
            </a:fld>
            <a:endParaRPr lang="zh-CN" altLang="en-US"/>
          </a:p>
        </p:txBody>
      </p:sp>
      <p:sp>
        <p:nvSpPr>
          <p:cNvPr id="9" name="Rectangle 3">
            <a:extLst>
              <a:ext uri="{FF2B5EF4-FFF2-40B4-BE49-F238E27FC236}">
                <a16:creationId xmlns:a16="http://schemas.microsoft.com/office/drawing/2014/main" id="{B385C9BF-77E4-4B29-A3DC-396BB456FED9}"/>
              </a:ext>
            </a:extLst>
          </p:cNvPr>
          <p:cNvSpPr>
            <a:spLocks noChangeArrowheads="1"/>
          </p:cNvSpPr>
          <p:nvPr/>
        </p:nvSpPr>
        <p:spPr bwMode="auto">
          <a:xfrm>
            <a:off x="4499992" y="1196752"/>
            <a:ext cx="4392488" cy="3846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BW = im2bw(I,0.7);  % </a:t>
            </a:r>
            <a:r>
              <a:rPr lang="zh-CN" altLang="en-US" sz="1600" dirty="0">
                <a:solidFill>
                  <a:schemeClr val="bg2"/>
                </a:solidFill>
                <a:latin typeface="微软雅黑" pitchFamily="34" charset="-122"/>
                <a:ea typeface="微软雅黑" pitchFamily="34" charset="-122"/>
              </a:rPr>
              <a:t>图像二值化</a:t>
            </a:r>
          </a:p>
          <a:p>
            <a:pPr>
              <a:lnSpc>
                <a:spcPct val="140000"/>
              </a:lnSpc>
            </a:pPr>
            <a:r>
              <a:rPr lang="en-US" altLang="zh-CN" sz="1600" dirty="0">
                <a:solidFill>
                  <a:schemeClr val="bg2"/>
                </a:solidFill>
                <a:latin typeface="微软雅黑" pitchFamily="34" charset="-122"/>
                <a:ea typeface="微软雅黑" pitchFamily="34" charset="-122"/>
              </a:rPr>
              <a:t>&gt;&gt; subplot(2,2,3)</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a:t>
            </a:r>
            <a:r>
              <a:rPr lang="en-US" altLang="zh-CN" sz="1600" dirty="0">
                <a:solidFill>
                  <a:schemeClr val="bg2"/>
                </a:solidFill>
                <a:latin typeface="微软雅黑" pitchFamily="34" charset="-122"/>
                <a:ea typeface="微软雅黑" pitchFamily="34" charset="-122"/>
              </a:rPr>
              <a:t>(BW);</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xlabel</a:t>
            </a:r>
            <a:r>
              <a:rPr lang="en-US" altLang="zh-CN" sz="1600" dirty="0">
                <a:solidFill>
                  <a:schemeClr val="bg2"/>
                </a:solidFill>
                <a:latin typeface="微软雅黑" pitchFamily="34" charset="-122"/>
                <a:ea typeface="微软雅黑" pitchFamily="34" charset="-122"/>
              </a:rPr>
              <a:t>('</a:t>
            </a:r>
            <a:r>
              <a:rPr lang="zh-CN" altLang="en-US" sz="1600" dirty="0">
                <a:solidFill>
                  <a:schemeClr val="bg2"/>
                </a:solidFill>
                <a:latin typeface="微软雅黑" pitchFamily="34" charset="-122"/>
                <a:ea typeface="微软雅黑" pitchFamily="34" charset="-122"/>
              </a:rPr>
              <a:t>（</a:t>
            </a:r>
            <a:r>
              <a:rPr lang="en-US" altLang="zh-CN" sz="1600" dirty="0">
                <a:solidFill>
                  <a:schemeClr val="bg2"/>
                </a:solidFill>
                <a:latin typeface="微软雅黑" pitchFamily="34" charset="-122"/>
                <a:ea typeface="微软雅黑" pitchFamily="34" charset="-122"/>
              </a:rPr>
              <a:t>c</a:t>
            </a:r>
            <a:r>
              <a:rPr lang="zh-CN" altLang="en-US" sz="1600" dirty="0">
                <a:solidFill>
                  <a:schemeClr val="bg2"/>
                </a:solidFill>
                <a:latin typeface="微软雅黑" pitchFamily="34" charset="-122"/>
                <a:ea typeface="微软雅黑" pitchFamily="34" charset="-122"/>
              </a:rPr>
              <a:t>）二值化图像</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 </a:t>
            </a:r>
            <a:r>
              <a:rPr lang="zh-CN" altLang="en-US" sz="1600" dirty="0">
                <a:solidFill>
                  <a:schemeClr val="bg2"/>
                </a:solidFill>
                <a:latin typeface="微软雅黑" pitchFamily="34" charset="-122"/>
                <a:ea typeface="微软雅黑" pitchFamily="34" charset="-122"/>
              </a:rPr>
              <a:t>按面积去除干扰图像</a:t>
            </a:r>
            <a:endParaRPr lang="en-US" altLang="zh-CN"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&gt;&gt; BW = </a:t>
            </a:r>
            <a:r>
              <a:rPr lang="en-US" altLang="zh-CN" sz="1600" dirty="0" err="1">
                <a:solidFill>
                  <a:schemeClr val="bg2"/>
                </a:solidFill>
                <a:latin typeface="微软雅黑" pitchFamily="34" charset="-122"/>
                <a:ea typeface="微软雅黑" pitchFamily="34" charset="-122"/>
              </a:rPr>
              <a:t>bwareaopen</a:t>
            </a:r>
            <a:r>
              <a:rPr lang="en-US" altLang="zh-CN" sz="1600" dirty="0">
                <a:solidFill>
                  <a:schemeClr val="bg2"/>
                </a:solidFill>
                <a:latin typeface="微软雅黑" pitchFamily="34" charset="-122"/>
                <a:ea typeface="微软雅黑" pitchFamily="34" charset="-122"/>
              </a:rPr>
              <a:t>(BW,5000);</a:t>
            </a:r>
            <a:endParaRPr lang="zh-CN" altLang="en-US" sz="1600" dirty="0">
              <a:solidFill>
                <a:schemeClr val="bg2"/>
              </a:solidFill>
              <a:latin typeface="微软雅黑" pitchFamily="34" charset="-122"/>
              <a:ea typeface="微软雅黑" pitchFamily="34" charset="-122"/>
            </a:endParaRPr>
          </a:p>
          <a:p>
            <a:pPr>
              <a:lnSpc>
                <a:spcPct val="140000"/>
              </a:lnSpc>
            </a:pPr>
            <a:r>
              <a:rPr lang="en-US" altLang="zh-CN" sz="1600" dirty="0">
                <a:solidFill>
                  <a:schemeClr val="bg2"/>
                </a:solidFill>
                <a:latin typeface="微软雅黑" pitchFamily="34" charset="-122"/>
                <a:ea typeface="微软雅黑" pitchFamily="34" charset="-122"/>
              </a:rPr>
              <a:t>&gt;&gt; subplot(2,2,4)</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a:t>
            </a:r>
            <a:r>
              <a:rPr lang="en-US" altLang="zh-CN" sz="1600" dirty="0">
                <a:solidFill>
                  <a:schemeClr val="bg2"/>
                </a:solidFill>
                <a:latin typeface="微软雅黑" pitchFamily="34" charset="-122"/>
                <a:ea typeface="微软雅黑" pitchFamily="34" charset="-122"/>
              </a:rPr>
              <a:t>(BW);</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xlabel</a:t>
            </a:r>
            <a:r>
              <a:rPr lang="en-US" altLang="zh-CN" sz="1600" dirty="0">
                <a:solidFill>
                  <a:schemeClr val="bg2"/>
                </a:solidFill>
                <a:latin typeface="微软雅黑" pitchFamily="34" charset="-122"/>
                <a:ea typeface="微软雅黑" pitchFamily="34" charset="-122"/>
              </a:rPr>
              <a:t>('</a:t>
            </a:r>
            <a:r>
              <a:rPr lang="zh-CN" altLang="en-US" sz="1600" dirty="0">
                <a:solidFill>
                  <a:schemeClr val="bg2"/>
                </a:solidFill>
                <a:latin typeface="微软雅黑" pitchFamily="34" charset="-122"/>
                <a:ea typeface="微软雅黑" pitchFamily="34" charset="-122"/>
              </a:rPr>
              <a:t>（</a:t>
            </a:r>
            <a:r>
              <a:rPr lang="en-US" altLang="zh-CN" sz="1600" dirty="0">
                <a:solidFill>
                  <a:schemeClr val="bg2"/>
                </a:solidFill>
                <a:latin typeface="微软雅黑" pitchFamily="34" charset="-122"/>
                <a:ea typeface="微软雅黑" pitchFamily="34" charset="-122"/>
              </a:rPr>
              <a:t>d</a:t>
            </a:r>
            <a:r>
              <a:rPr lang="zh-CN" altLang="en-US" sz="1600" dirty="0">
                <a:solidFill>
                  <a:schemeClr val="bg2"/>
                </a:solidFill>
                <a:latin typeface="微软雅黑" pitchFamily="34" charset="-122"/>
                <a:ea typeface="微软雅黑" pitchFamily="34" charset="-122"/>
              </a:rPr>
              <a:t>）去除干扰点后的二值化图像</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S = </a:t>
            </a:r>
            <a:r>
              <a:rPr lang="en-US" altLang="zh-CN" sz="1600" dirty="0" err="1">
                <a:solidFill>
                  <a:schemeClr val="bg2"/>
                </a:solidFill>
                <a:latin typeface="微软雅黑" pitchFamily="34" charset="-122"/>
                <a:ea typeface="微软雅黑" pitchFamily="34" charset="-122"/>
              </a:rPr>
              <a:t>regionprops</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BW,'Area</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Area = S(1).Area</a:t>
            </a:r>
          </a:p>
        </p:txBody>
      </p:sp>
      <p:sp>
        <p:nvSpPr>
          <p:cNvPr id="2" name="页脚占位符 1">
            <a:extLst>
              <a:ext uri="{FF2B5EF4-FFF2-40B4-BE49-F238E27FC236}">
                <a16:creationId xmlns:a16="http://schemas.microsoft.com/office/drawing/2014/main" id="{C864814B-761B-442F-91AB-9A332449FE79}"/>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64888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subTitle" idx="1"/>
          </p:nvPr>
        </p:nvSpPr>
        <p:spPr>
          <a:xfrm>
            <a:off x="870968" y="980729"/>
            <a:ext cx="3629025" cy="444103"/>
          </a:xfrm>
        </p:spPr>
        <p:txBody>
          <a:bodyPr/>
          <a:lstStyle/>
          <a:p>
            <a:pPr algn="l" eaLnBrk="1" hangingPunct="1">
              <a:lnSpc>
                <a:spcPct val="90000"/>
              </a:lnSpc>
            </a:pPr>
            <a:r>
              <a:rPr lang="zh-CN" altLang="en-US" sz="2800" b="1" dirty="0">
                <a:solidFill>
                  <a:schemeClr val="tx1"/>
                </a:solidFill>
                <a:latin typeface="微软雅黑" pitchFamily="34" charset="-122"/>
                <a:ea typeface="微软雅黑" pitchFamily="34" charset="-122"/>
              </a:rPr>
              <a:t>主要内容</a:t>
            </a:r>
          </a:p>
        </p:txBody>
      </p:sp>
      <p:sp>
        <p:nvSpPr>
          <p:cNvPr id="4" name="Rectangle 2"/>
          <p:cNvSpPr>
            <a:spLocks noChangeArrowheads="1"/>
          </p:cNvSpPr>
          <p:nvPr/>
        </p:nvSpPr>
        <p:spPr bwMode="auto">
          <a:xfrm>
            <a:off x="788066" y="1643050"/>
            <a:ext cx="7600358" cy="313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FF0000"/>
              </a:buClr>
              <a:buFont typeface="Wingdings" pitchFamily="2" charset="2"/>
              <a:buChar char="Ø"/>
            </a:pPr>
            <a:r>
              <a:rPr lang="zh-CN" altLang="en-US" sz="2400" dirty="0">
                <a:latin typeface="微软雅黑" pitchFamily="34" charset="-122"/>
                <a:ea typeface="微软雅黑" pitchFamily="34" charset="-122"/>
              </a:rPr>
              <a:t>  图像的基本类型</a:t>
            </a:r>
            <a:endParaRPr lang="en-US" altLang="zh-CN" sz="2400" dirty="0">
              <a:latin typeface="微软雅黑" pitchFamily="34" charset="-122"/>
              <a:ea typeface="微软雅黑" pitchFamily="34" charset="-122"/>
            </a:endParaRPr>
          </a:p>
          <a:p>
            <a:pPr>
              <a:lnSpc>
                <a:spcPct val="140000"/>
              </a:lnSpc>
              <a:buClr>
                <a:srgbClr val="FF0000"/>
              </a:buClr>
              <a:buFont typeface="Wingdings" pitchFamily="2" charset="2"/>
              <a:buChar char="Ø"/>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图像的读写与显示</a:t>
            </a:r>
            <a:endParaRPr lang="en-US" altLang="zh-CN" sz="2400" dirty="0">
              <a:latin typeface="微软雅黑" pitchFamily="34" charset="-122"/>
              <a:ea typeface="微软雅黑" pitchFamily="34" charset="-122"/>
            </a:endParaRPr>
          </a:p>
          <a:p>
            <a:pPr>
              <a:lnSpc>
                <a:spcPct val="140000"/>
              </a:lnSpc>
              <a:buClr>
                <a:srgbClr val="FF0000"/>
              </a:buClr>
              <a:buFont typeface="Wingdings" pitchFamily="2" charset="2"/>
              <a:buChar char="Ø"/>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图像的几何变换与增强</a:t>
            </a:r>
            <a:endParaRPr lang="en-US" altLang="zh-CN" sz="2400" dirty="0">
              <a:latin typeface="微软雅黑" pitchFamily="34" charset="-122"/>
              <a:ea typeface="微软雅黑" pitchFamily="34" charset="-122"/>
            </a:endParaRPr>
          </a:p>
          <a:p>
            <a:pPr>
              <a:lnSpc>
                <a:spcPct val="140000"/>
              </a:lnSpc>
              <a:buClr>
                <a:srgbClr val="FF0000"/>
              </a:buClr>
              <a:buFont typeface="Wingdings" pitchFamily="2" charset="2"/>
              <a:buChar char="Ø"/>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图像去噪</a:t>
            </a:r>
            <a:endParaRPr lang="en-US" altLang="zh-CN" sz="2400" dirty="0">
              <a:latin typeface="微软雅黑" pitchFamily="34" charset="-122"/>
              <a:ea typeface="微软雅黑" pitchFamily="34" charset="-122"/>
            </a:endParaRPr>
          </a:p>
          <a:p>
            <a:pPr>
              <a:lnSpc>
                <a:spcPct val="140000"/>
              </a:lnSpc>
              <a:buClr>
                <a:srgbClr val="FF0000"/>
              </a:buClr>
              <a:buFont typeface="Wingdings" pitchFamily="2" charset="2"/>
              <a:buChar char="Ø"/>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图像分割与区域分析</a:t>
            </a:r>
          </a:p>
          <a:p>
            <a:pPr>
              <a:lnSpc>
                <a:spcPct val="140000"/>
              </a:lnSpc>
              <a:buClr>
                <a:srgbClr val="FF0000"/>
              </a:buClr>
              <a:buFont typeface="Wingdings" pitchFamily="2" charset="2"/>
              <a:buChar char="Ø"/>
            </a:pPr>
            <a:r>
              <a:rPr lang="zh-CN" altLang="en-US" sz="2400" dirty="0">
                <a:latin typeface="微软雅黑" pitchFamily="34" charset="-122"/>
                <a:ea typeface="微软雅黑" pitchFamily="34" charset="-122"/>
              </a:rPr>
              <a:t>  建模案例选讲</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基于图像资料的数据重建与拟合</a:t>
            </a:r>
          </a:p>
        </p:txBody>
      </p:sp>
      <p:sp>
        <p:nvSpPr>
          <p:cNvPr id="9" name="日期占位符 8">
            <a:extLst>
              <a:ext uri="{FF2B5EF4-FFF2-40B4-BE49-F238E27FC236}">
                <a16:creationId xmlns:a16="http://schemas.microsoft.com/office/drawing/2014/main" id="{9D6BBD80-EB5D-4445-B41F-1B50BE6CBAB1}"/>
              </a:ext>
            </a:extLst>
          </p:cNvPr>
          <p:cNvSpPr>
            <a:spLocks noGrp="1"/>
          </p:cNvSpPr>
          <p:nvPr>
            <p:ph type="dt" sz="half" idx="10"/>
          </p:nvPr>
        </p:nvSpPr>
        <p:spPr/>
        <p:txBody>
          <a:bodyPr/>
          <a:lstStyle/>
          <a:p>
            <a:pPr>
              <a:defRPr/>
            </a:pPr>
            <a:fld id="{DEE842B4-40C0-49DD-A69A-16CDC5FFB0F5}"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08E456E4-2216-46D8-804F-BD70B0493CA8}"/>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6927AEE-CB27-41B0-9557-684C08BBE4DB}"/>
              </a:ext>
            </a:extLst>
          </p:cNvPr>
          <p:cNvSpPr>
            <a:spLocks noGrp="1"/>
          </p:cNvSpPr>
          <p:nvPr>
            <p:ph type="dt" sz="half" idx="10"/>
          </p:nvPr>
        </p:nvSpPr>
        <p:spPr/>
        <p:txBody>
          <a:bodyPr/>
          <a:lstStyle/>
          <a:p>
            <a:pPr>
              <a:defRPr/>
            </a:pPr>
            <a:fld id="{F382CDE0-5D7C-44BA-822D-D5C10F11612E}" type="datetime1">
              <a:rPr lang="zh-CN" altLang="en-US" smtClean="0"/>
              <a:t>2022/11/23</a:t>
            </a:fld>
            <a:endParaRPr lang="zh-CN" altLang="en-US"/>
          </a:p>
        </p:txBody>
      </p:sp>
      <p:pic>
        <p:nvPicPr>
          <p:cNvPr id="8194" name="Picture 2">
            <a:extLst>
              <a:ext uri="{FF2B5EF4-FFF2-40B4-BE49-F238E27FC236}">
                <a16:creationId xmlns:a16="http://schemas.microsoft.com/office/drawing/2014/main" id="{C3BF8357-C7FD-45BF-AC6A-504EDE9D3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978" t="5635" r="13414"/>
          <a:stretch>
            <a:fillRect/>
          </a:stretch>
        </p:blipFill>
        <p:spPr bwMode="auto">
          <a:xfrm>
            <a:off x="971600" y="1196752"/>
            <a:ext cx="6913768"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0B80CE92-1C5A-4822-99B6-49C582CE7604}"/>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175305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51520" y="2708920"/>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例5-</a:t>
            </a:r>
            <a:r>
              <a:rPr lang="en-US" altLang="zh-CN" sz="2000" dirty="0">
                <a:solidFill>
                  <a:schemeClr val="hlink"/>
                </a:solidFill>
                <a:latin typeface="微软雅黑" pitchFamily="34" charset="-122"/>
                <a:ea typeface="微软雅黑" pitchFamily="34" charset="-122"/>
              </a:rPr>
              <a:t>5</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用</a:t>
            </a:r>
            <a:r>
              <a:rPr lang="en-US" altLang="zh-CN" sz="2000" dirty="0">
                <a:solidFill>
                  <a:schemeClr val="bg2"/>
                </a:solidFill>
                <a:latin typeface="微软雅黑" pitchFamily="34" charset="-122"/>
                <a:ea typeface="微软雅黑" pitchFamily="34" charset="-122"/>
              </a:rPr>
              <a:t>edge</a:t>
            </a:r>
            <a:r>
              <a:rPr lang="zh-CN" altLang="en-US" sz="2000" dirty="0">
                <a:solidFill>
                  <a:schemeClr val="bg2"/>
                </a:solidFill>
                <a:latin typeface="微软雅黑" pitchFamily="34" charset="-122"/>
                <a:ea typeface="微软雅黑" pitchFamily="34" charset="-122"/>
              </a:rPr>
              <a:t>函数作边缘检测。</a:t>
            </a:r>
            <a:endParaRPr lang="en-US" altLang="en-US" sz="2000" dirty="0">
              <a:solidFill>
                <a:schemeClr val="bg2"/>
              </a:solidFill>
              <a:latin typeface="微软雅黑" pitchFamily="34" charset="-122"/>
              <a:ea typeface="微软雅黑" pitchFamily="34" charset="-122"/>
            </a:endParaRPr>
          </a:p>
        </p:txBody>
      </p:sp>
      <p:sp>
        <p:nvSpPr>
          <p:cNvPr id="8" name="Rectangle 3"/>
          <p:cNvSpPr>
            <a:spLocks noChangeArrowheads="1"/>
          </p:cNvSpPr>
          <p:nvPr/>
        </p:nvSpPr>
        <p:spPr bwMode="auto">
          <a:xfrm>
            <a:off x="323528" y="3284984"/>
            <a:ext cx="5904656" cy="14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('rice.png');</a:t>
            </a:r>
          </a:p>
          <a:p>
            <a:pPr>
              <a:lnSpc>
                <a:spcPct val="140000"/>
              </a:lnSpc>
            </a:pPr>
            <a:r>
              <a:rPr lang="en-US" altLang="zh-CN" sz="1600" dirty="0">
                <a:solidFill>
                  <a:schemeClr val="bg2"/>
                </a:solidFill>
                <a:latin typeface="微软雅黑" pitchFamily="34" charset="-122"/>
                <a:ea typeface="微软雅黑" pitchFamily="34" charset="-122"/>
              </a:rPr>
              <a:t>&gt;&gt; BW = edge(</a:t>
            </a:r>
            <a:r>
              <a:rPr lang="en-US" altLang="zh-CN" sz="1600" dirty="0" err="1">
                <a:solidFill>
                  <a:schemeClr val="bg2"/>
                </a:solidFill>
                <a:latin typeface="微软雅黑" pitchFamily="34" charset="-122"/>
                <a:ea typeface="微软雅黑" pitchFamily="34" charset="-122"/>
              </a:rPr>
              <a:t>I,'Sobel</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figure</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imshowpair</a:t>
            </a:r>
            <a:r>
              <a:rPr lang="en-US" altLang="zh-CN" sz="1600" dirty="0">
                <a:solidFill>
                  <a:schemeClr val="bg2"/>
                </a:solidFill>
                <a:latin typeface="微软雅黑" pitchFamily="34" charset="-122"/>
                <a:ea typeface="微软雅黑" pitchFamily="34" charset="-122"/>
              </a:rPr>
              <a:t>(</a:t>
            </a:r>
            <a:r>
              <a:rPr lang="en-US" altLang="zh-CN" sz="1600" dirty="0" err="1">
                <a:solidFill>
                  <a:schemeClr val="bg2"/>
                </a:solidFill>
                <a:latin typeface="微软雅黑" pitchFamily="34" charset="-122"/>
                <a:ea typeface="微软雅黑" pitchFamily="34" charset="-122"/>
              </a:rPr>
              <a:t>I,BW,'montage</a:t>
            </a:r>
            <a:r>
              <a:rPr lang="en-US" altLang="zh-CN" sz="1600" dirty="0">
                <a:solidFill>
                  <a:schemeClr val="bg2"/>
                </a:solidFill>
                <a:latin typeface="微软雅黑" pitchFamily="34" charset="-122"/>
                <a:ea typeface="微软雅黑" pitchFamily="34" charset="-122"/>
              </a:rPr>
              <a:t>');</a:t>
            </a:r>
          </a:p>
        </p:txBody>
      </p:sp>
      <p:sp>
        <p:nvSpPr>
          <p:cNvPr id="11" name="日期占位符 10">
            <a:extLst>
              <a:ext uri="{FF2B5EF4-FFF2-40B4-BE49-F238E27FC236}">
                <a16:creationId xmlns:a16="http://schemas.microsoft.com/office/drawing/2014/main" id="{00D0B254-7892-41EF-934B-97FFAB6EC4D9}"/>
              </a:ext>
            </a:extLst>
          </p:cNvPr>
          <p:cNvSpPr>
            <a:spLocks noGrp="1"/>
          </p:cNvSpPr>
          <p:nvPr>
            <p:ph type="dt" sz="half" idx="10"/>
          </p:nvPr>
        </p:nvSpPr>
        <p:spPr/>
        <p:txBody>
          <a:bodyPr/>
          <a:lstStyle/>
          <a:p>
            <a:pPr>
              <a:defRPr/>
            </a:pPr>
            <a:fld id="{E2568789-21FA-41D4-938B-EC6F0ABA6E56}" type="datetime1">
              <a:rPr lang="zh-CN" altLang="en-US" smtClean="0"/>
              <a:t>2022/11/23</a:t>
            </a:fld>
            <a:endParaRPr lang="zh-CN" altLang="en-US"/>
          </a:p>
        </p:txBody>
      </p:sp>
      <p:sp>
        <p:nvSpPr>
          <p:cNvPr id="9" name="Rectangle 8">
            <a:extLst>
              <a:ext uri="{FF2B5EF4-FFF2-40B4-BE49-F238E27FC236}">
                <a16:creationId xmlns:a16="http://schemas.microsoft.com/office/drawing/2014/main" id="{38883C89-7A6D-4A3D-A6ED-D91E7DF714B9}"/>
              </a:ext>
            </a:extLst>
          </p:cNvPr>
          <p:cNvSpPr>
            <a:spLocks noChangeArrowheads="1"/>
          </p:cNvSpPr>
          <p:nvPr/>
        </p:nvSpPr>
        <p:spPr bwMode="auto">
          <a:xfrm>
            <a:off x="357158" y="620688"/>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b="1" dirty="0">
                <a:latin typeface="微软雅黑" pitchFamily="34" charset="-122"/>
                <a:ea typeface="微软雅黑" pitchFamily="34" charset="-122"/>
              </a:rPr>
              <a:t>五、边缘检测</a:t>
            </a:r>
          </a:p>
        </p:txBody>
      </p:sp>
      <p:sp>
        <p:nvSpPr>
          <p:cNvPr id="13" name="Rectangle 3">
            <a:extLst>
              <a:ext uri="{FF2B5EF4-FFF2-40B4-BE49-F238E27FC236}">
                <a16:creationId xmlns:a16="http://schemas.microsoft.com/office/drawing/2014/main" id="{6C4B96A5-EF8D-45CB-83E2-644DF6E65A2F}"/>
              </a:ext>
            </a:extLst>
          </p:cNvPr>
          <p:cNvSpPr>
            <a:spLocks noChangeArrowheads="1"/>
          </p:cNvSpPr>
          <p:nvPr/>
        </p:nvSpPr>
        <p:spPr bwMode="auto">
          <a:xfrm>
            <a:off x="971600" y="1158792"/>
            <a:ext cx="7200800" cy="142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en-US" altLang="zh-CN" sz="2000" dirty="0">
                <a:solidFill>
                  <a:schemeClr val="bg2"/>
                </a:solidFill>
                <a:latin typeface="微软雅黑" pitchFamily="34" charset="-122"/>
                <a:ea typeface="微软雅黑" pitchFamily="34" charset="-122"/>
              </a:rPr>
              <a:t>MATLAB</a:t>
            </a:r>
            <a:r>
              <a:rPr lang="zh-CN" altLang="en-US" sz="2000" dirty="0">
                <a:solidFill>
                  <a:schemeClr val="bg2"/>
                </a:solidFill>
                <a:latin typeface="微软雅黑" pitchFamily="34" charset="-122"/>
                <a:ea typeface="微软雅黑" pitchFamily="34" charset="-122"/>
              </a:rPr>
              <a:t>中的边缘检测函数包括：</a:t>
            </a:r>
            <a:r>
              <a:rPr lang="en-US" altLang="zh-CN" sz="2000" dirty="0">
                <a:solidFill>
                  <a:schemeClr val="bg2"/>
                </a:solidFill>
                <a:latin typeface="微软雅黑" pitchFamily="34" charset="-122"/>
                <a:ea typeface="微软雅黑" pitchFamily="34" charset="-122"/>
              </a:rPr>
              <a:t>edge</a:t>
            </a:r>
            <a:r>
              <a:rPr lang="zh-CN" altLang="en-US" sz="2000" dirty="0">
                <a:solidFill>
                  <a:schemeClr val="bg2"/>
                </a:solidFill>
                <a:latin typeface="微软雅黑" pitchFamily="34" charset="-122"/>
                <a:ea typeface="微软雅黑" pitchFamily="34" charset="-122"/>
              </a:rPr>
              <a:t>、</a:t>
            </a:r>
            <a:r>
              <a:rPr lang="en-US" altLang="zh-CN" sz="2000" dirty="0" err="1">
                <a:solidFill>
                  <a:schemeClr val="bg2"/>
                </a:solidFill>
                <a:latin typeface="微软雅黑" pitchFamily="34" charset="-122"/>
                <a:ea typeface="微软雅黑" pitchFamily="34" charset="-122"/>
              </a:rPr>
              <a:t>bwboundaries</a:t>
            </a:r>
            <a:r>
              <a:rPr lang="zh-CN" altLang="en-US" sz="2000" dirty="0">
                <a:solidFill>
                  <a:schemeClr val="bg2"/>
                </a:solidFill>
                <a:latin typeface="微软雅黑" pitchFamily="34" charset="-122"/>
                <a:ea typeface="微软雅黑" pitchFamily="34" charset="-122"/>
              </a:rPr>
              <a:t>、</a:t>
            </a:r>
            <a:r>
              <a:rPr lang="en-US" altLang="zh-CN" sz="2000" dirty="0" err="1">
                <a:solidFill>
                  <a:schemeClr val="bg2"/>
                </a:solidFill>
                <a:latin typeface="微软雅黑" pitchFamily="34" charset="-122"/>
                <a:ea typeface="微软雅黑" pitchFamily="34" charset="-122"/>
              </a:rPr>
              <a:t>bwtraceboundary</a:t>
            </a:r>
            <a:r>
              <a:rPr lang="zh-CN" altLang="en-US" sz="2000" dirty="0">
                <a:solidFill>
                  <a:schemeClr val="bg2"/>
                </a:solidFill>
                <a:latin typeface="微软雅黑" pitchFamily="34" charset="-122"/>
                <a:ea typeface="微软雅黑" pitchFamily="34" charset="-122"/>
              </a:rPr>
              <a:t>和</a:t>
            </a:r>
            <a:r>
              <a:rPr lang="en-US" altLang="zh-CN" sz="2000" dirty="0" err="1">
                <a:solidFill>
                  <a:schemeClr val="bg2"/>
                </a:solidFill>
                <a:latin typeface="微软雅黑" pitchFamily="34" charset="-122"/>
                <a:ea typeface="微软雅黑" pitchFamily="34" charset="-122"/>
              </a:rPr>
              <a:t>bwperim</a:t>
            </a:r>
            <a:r>
              <a:rPr lang="zh-CN" altLang="en-US" sz="2000" dirty="0">
                <a:solidFill>
                  <a:schemeClr val="bg2"/>
                </a:solidFill>
                <a:latin typeface="微软雅黑" pitchFamily="34" charset="-122"/>
                <a:ea typeface="微软雅黑" pitchFamily="34" charset="-122"/>
              </a:rPr>
              <a:t>，其中，</a:t>
            </a:r>
            <a:r>
              <a:rPr lang="en-US" altLang="zh-CN" sz="2000" dirty="0">
                <a:solidFill>
                  <a:schemeClr val="bg2"/>
                </a:solidFill>
                <a:latin typeface="微软雅黑" pitchFamily="34" charset="-122"/>
                <a:ea typeface="微软雅黑" pitchFamily="34" charset="-122"/>
              </a:rPr>
              <a:t>edge</a:t>
            </a:r>
            <a:r>
              <a:rPr lang="zh-CN" altLang="en-US" sz="2000" dirty="0">
                <a:solidFill>
                  <a:schemeClr val="bg2"/>
                </a:solidFill>
                <a:latin typeface="微软雅黑" pitchFamily="34" charset="-122"/>
                <a:ea typeface="微软雅黑" pitchFamily="34" charset="-122"/>
              </a:rPr>
              <a:t>函数用来对灰度图像进行边缘检测，后三个函数用来对二值图像进行边缘检测。</a:t>
            </a:r>
            <a:endParaRPr lang="en-US" altLang="zh-CN" sz="2000" dirty="0">
              <a:solidFill>
                <a:schemeClr val="bg2"/>
              </a:solidFill>
              <a:latin typeface="微软雅黑" pitchFamily="34" charset="-122"/>
              <a:ea typeface="微软雅黑" pitchFamily="34" charset="-122"/>
            </a:endParaRPr>
          </a:p>
        </p:txBody>
      </p:sp>
      <p:pic>
        <p:nvPicPr>
          <p:cNvPr id="9218" name="Picture 2">
            <a:extLst>
              <a:ext uri="{FF2B5EF4-FFF2-40B4-BE49-F238E27FC236}">
                <a16:creationId xmlns:a16="http://schemas.microsoft.com/office/drawing/2014/main" id="{DD007A64-4A50-4E2B-BD8F-ABDF9FB48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274" t="5511" r="12286" b="16315"/>
          <a:stretch>
            <a:fillRect/>
          </a:stretch>
        </p:blipFill>
        <p:spPr bwMode="auto">
          <a:xfrm>
            <a:off x="3851920" y="3331392"/>
            <a:ext cx="4375310" cy="236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01728BF3-3F8C-4652-BC69-0CD75350C9D9}"/>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889380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C5AD2EBD-8AF8-400B-BDB5-1DDAE883D831}"/>
              </a:ext>
            </a:extLst>
          </p:cNvPr>
          <p:cNvSpPr>
            <a:spLocks noGrp="1"/>
          </p:cNvSpPr>
          <p:nvPr>
            <p:ph type="dt" sz="half" idx="10"/>
          </p:nvPr>
        </p:nvSpPr>
        <p:spPr/>
        <p:txBody>
          <a:bodyPr/>
          <a:lstStyle/>
          <a:p>
            <a:pPr>
              <a:defRPr/>
            </a:pPr>
            <a:fld id="{F2AF8342-9001-40F6-BE9B-9B996BDEA460}" type="datetime1">
              <a:rPr lang="zh-CN" altLang="en-US" smtClean="0"/>
              <a:t>2022/11/23</a:t>
            </a:fld>
            <a:endParaRPr lang="zh-CN" altLang="en-US"/>
          </a:p>
        </p:txBody>
      </p:sp>
      <p:sp>
        <p:nvSpPr>
          <p:cNvPr id="9" name="Rectangle 8">
            <a:extLst>
              <a:ext uri="{FF2B5EF4-FFF2-40B4-BE49-F238E27FC236}">
                <a16:creationId xmlns:a16="http://schemas.microsoft.com/office/drawing/2014/main" id="{A7AD32F4-EAD4-4A31-BBBF-4488EF992F95}"/>
              </a:ext>
            </a:extLst>
          </p:cNvPr>
          <p:cNvSpPr>
            <a:spLocks noChangeArrowheads="1"/>
          </p:cNvSpPr>
          <p:nvPr/>
        </p:nvSpPr>
        <p:spPr bwMode="auto">
          <a:xfrm>
            <a:off x="357158" y="620688"/>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b="1" dirty="0">
                <a:latin typeface="微软雅黑" pitchFamily="34" charset="-122"/>
                <a:ea typeface="微软雅黑" pitchFamily="34" charset="-122"/>
              </a:rPr>
              <a:t>六、区域分析</a:t>
            </a:r>
          </a:p>
        </p:txBody>
      </p:sp>
      <p:sp>
        <p:nvSpPr>
          <p:cNvPr id="13" name="Rectangle 3">
            <a:extLst>
              <a:ext uri="{FF2B5EF4-FFF2-40B4-BE49-F238E27FC236}">
                <a16:creationId xmlns:a16="http://schemas.microsoft.com/office/drawing/2014/main" id="{E69CE4ED-BA95-4083-88DC-9B9C757A05C2}"/>
              </a:ext>
            </a:extLst>
          </p:cNvPr>
          <p:cNvSpPr>
            <a:spLocks noChangeArrowheads="1"/>
          </p:cNvSpPr>
          <p:nvPr/>
        </p:nvSpPr>
        <p:spPr bwMode="auto">
          <a:xfrm>
            <a:off x="971600" y="1158792"/>
            <a:ext cx="7200800"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000" dirty="0">
                <a:solidFill>
                  <a:schemeClr val="bg2"/>
                </a:solidFill>
                <a:latin typeface="微软雅黑" pitchFamily="34" charset="-122"/>
                <a:ea typeface="微软雅黑" pitchFamily="34" charset="-122"/>
              </a:rPr>
              <a:t>区域分析就是对图像中的多个连通区域进行处理，计算这些连通区域的几何特征，例如面积、周长，直径、中心位置，等等。</a:t>
            </a:r>
            <a:endParaRPr lang="en-US" altLang="zh-CN" sz="2000" dirty="0">
              <a:solidFill>
                <a:schemeClr val="bg2"/>
              </a:solidFill>
              <a:latin typeface="微软雅黑" pitchFamily="34" charset="-122"/>
              <a:ea typeface="微软雅黑" pitchFamily="34" charset="-122"/>
            </a:endParaRPr>
          </a:p>
        </p:txBody>
      </p:sp>
      <p:sp>
        <p:nvSpPr>
          <p:cNvPr id="14" name="Rectangle 6">
            <a:extLst>
              <a:ext uri="{FF2B5EF4-FFF2-40B4-BE49-F238E27FC236}">
                <a16:creationId xmlns:a16="http://schemas.microsoft.com/office/drawing/2014/main" id="{069CF77F-0E12-471B-97B8-D29C1A6B7BA1}"/>
              </a:ext>
            </a:extLst>
          </p:cNvPr>
          <p:cNvSpPr>
            <a:spLocks noChangeArrowheads="1"/>
          </p:cNvSpPr>
          <p:nvPr/>
        </p:nvSpPr>
        <p:spPr bwMode="auto">
          <a:xfrm>
            <a:off x="446030" y="2277236"/>
            <a:ext cx="3816424" cy="280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例5-</a:t>
            </a:r>
            <a:r>
              <a:rPr lang="en-US" altLang="zh-CN" sz="2000" dirty="0">
                <a:solidFill>
                  <a:schemeClr val="hlink"/>
                </a:solidFill>
                <a:latin typeface="微软雅黑" pitchFamily="34" charset="-122"/>
                <a:ea typeface="微软雅黑" pitchFamily="34" charset="-122"/>
              </a:rPr>
              <a:t>6</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某工厂加工一种机械零件，如右图示。加工过程中需要实时对零件上的钻孔进行测量，测量指标包括：孔洞数目、直径、面积和圆心坐标。本例基于图像利用区域分析方法进行测量。</a:t>
            </a:r>
            <a:endParaRPr lang="en-US" altLang="en-US" sz="2000" dirty="0">
              <a:solidFill>
                <a:schemeClr val="bg2"/>
              </a:solidFill>
              <a:latin typeface="微软雅黑" pitchFamily="34" charset="-122"/>
              <a:ea typeface="微软雅黑" pitchFamily="34" charset="-122"/>
            </a:endParaRPr>
          </a:p>
        </p:txBody>
      </p:sp>
      <p:pic>
        <p:nvPicPr>
          <p:cNvPr id="10242" name="Picture 2">
            <a:extLst>
              <a:ext uri="{FF2B5EF4-FFF2-40B4-BE49-F238E27FC236}">
                <a16:creationId xmlns:a16="http://schemas.microsoft.com/office/drawing/2014/main" id="{470E2314-DE41-40C3-8C91-C138181BD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502" y="2471534"/>
            <a:ext cx="3117858" cy="261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35821CE4-DFE2-496E-8969-461FA5F504F4}"/>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458836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311F9B49-7ADD-4311-B1F3-5DF225D2306D}"/>
              </a:ext>
            </a:extLst>
          </p:cNvPr>
          <p:cNvSpPr>
            <a:spLocks noGrp="1"/>
          </p:cNvSpPr>
          <p:nvPr>
            <p:ph type="dt" sz="half" idx="10"/>
          </p:nvPr>
        </p:nvSpPr>
        <p:spPr/>
        <p:txBody>
          <a:bodyPr/>
          <a:lstStyle/>
          <a:p>
            <a:pPr>
              <a:defRPr/>
            </a:pPr>
            <a:fld id="{22A15646-ABF7-4B04-BABC-EF857FB2531E}" type="datetime1">
              <a:rPr lang="zh-CN" altLang="en-US" smtClean="0"/>
              <a:t>2022/11/23</a:t>
            </a:fld>
            <a:endParaRPr lang="zh-CN" altLang="en-US"/>
          </a:p>
        </p:txBody>
      </p:sp>
      <p:sp>
        <p:nvSpPr>
          <p:cNvPr id="9" name="Rectangle 6">
            <a:extLst>
              <a:ext uri="{FF2B5EF4-FFF2-40B4-BE49-F238E27FC236}">
                <a16:creationId xmlns:a16="http://schemas.microsoft.com/office/drawing/2014/main" id="{24F1A4B1-6E22-4559-8323-06220CA8A3BB}"/>
              </a:ext>
            </a:extLst>
          </p:cNvPr>
          <p:cNvSpPr>
            <a:spLocks noChangeArrowheads="1"/>
          </p:cNvSpPr>
          <p:nvPr/>
        </p:nvSpPr>
        <p:spPr bwMode="auto">
          <a:xfrm>
            <a:off x="251520" y="636279"/>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例5-6</a:t>
            </a:r>
            <a:r>
              <a:rPr lang="zh-CN" altLang="en-US" sz="2000" dirty="0">
                <a:solidFill>
                  <a:schemeClr val="hlink"/>
                </a:solidFill>
                <a:latin typeface="微软雅黑" pitchFamily="34" charset="-122"/>
                <a:ea typeface="微软雅黑" pitchFamily="34" charset="-122"/>
              </a:rPr>
              <a:t>续</a:t>
            </a:r>
            <a:r>
              <a:rPr lang="en-US" altLang="en-US" sz="2000" dirty="0">
                <a:solidFill>
                  <a:schemeClr val="bg2"/>
                </a:solidFill>
                <a:latin typeface="微软雅黑" pitchFamily="34" charset="-122"/>
                <a:ea typeface="微软雅黑" pitchFamily="34" charset="-122"/>
              </a:rPr>
              <a:t>】</a:t>
            </a:r>
            <a:r>
              <a:rPr lang="zh-CN" altLang="en-US" sz="2000" dirty="0">
                <a:solidFill>
                  <a:srgbClr val="0000FF"/>
                </a:solidFill>
                <a:latin typeface="微软雅黑" pitchFamily="34" charset="-122"/>
                <a:ea typeface="微软雅黑" pitchFamily="34" charset="-122"/>
              </a:rPr>
              <a:t>区域分析。</a:t>
            </a:r>
            <a:endParaRPr lang="en-US" altLang="en-US" sz="2000" dirty="0">
              <a:solidFill>
                <a:srgbClr val="0000FF"/>
              </a:solidFill>
              <a:latin typeface="微软雅黑" pitchFamily="34" charset="-122"/>
              <a:ea typeface="微软雅黑" pitchFamily="34" charset="-122"/>
            </a:endParaRPr>
          </a:p>
        </p:txBody>
      </p:sp>
      <p:sp>
        <p:nvSpPr>
          <p:cNvPr id="13" name="Rectangle 3">
            <a:extLst>
              <a:ext uri="{FF2B5EF4-FFF2-40B4-BE49-F238E27FC236}">
                <a16:creationId xmlns:a16="http://schemas.microsoft.com/office/drawing/2014/main" id="{180FFF9B-B451-473A-8E2B-08A3F85E95A9}"/>
              </a:ext>
            </a:extLst>
          </p:cNvPr>
          <p:cNvSpPr>
            <a:spLocks noChangeArrowheads="1"/>
          </p:cNvSpPr>
          <p:nvPr/>
        </p:nvSpPr>
        <p:spPr bwMode="auto">
          <a:xfrm>
            <a:off x="899592" y="1631650"/>
            <a:ext cx="7056784" cy="392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2000" dirty="0">
                <a:solidFill>
                  <a:schemeClr val="bg2"/>
                </a:solidFill>
                <a:latin typeface="微软雅黑" pitchFamily="34" charset="-122"/>
                <a:ea typeface="微软雅黑" pitchFamily="34" charset="-122"/>
              </a:rPr>
              <a:t>&gt;&gt; I = </a:t>
            </a:r>
            <a:r>
              <a:rPr lang="en-US" altLang="zh-CN" sz="2000" dirty="0" err="1">
                <a:solidFill>
                  <a:schemeClr val="bg2"/>
                </a:solidFill>
                <a:latin typeface="微软雅黑" pitchFamily="34" charset="-122"/>
                <a:ea typeface="微软雅黑" pitchFamily="34" charset="-122"/>
              </a:rPr>
              <a:t>imread</a:t>
            </a:r>
            <a:r>
              <a:rPr lang="en-US" altLang="zh-CN"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区域分析</a:t>
            </a:r>
            <a:r>
              <a:rPr lang="en-US" altLang="zh-CN" sz="2000" dirty="0">
                <a:solidFill>
                  <a:schemeClr val="bg2"/>
                </a:solidFill>
                <a:latin typeface="微软雅黑" pitchFamily="34" charset="-122"/>
                <a:ea typeface="微软雅黑" pitchFamily="34" charset="-122"/>
              </a:rPr>
              <a:t>.</a:t>
            </a:r>
            <a:r>
              <a:rPr lang="en-US" altLang="zh-CN" sz="2000" dirty="0" err="1">
                <a:solidFill>
                  <a:schemeClr val="bg2"/>
                </a:solidFill>
                <a:latin typeface="微软雅黑" pitchFamily="34" charset="-122"/>
                <a:ea typeface="微软雅黑" pitchFamily="34" charset="-122"/>
              </a:rPr>
              <a:t>png</a:t>
            </a:r>
            <a:r>
              <a:rPr lang="en-US" altLang="zh-CN" sz="2000" dirty="0">
                <a:solidFill>
                  <a:schemeClr val="bg2"/>
                </a:solidFill>
                <a:latin typeface="微软雅黑" pitchFamily="34" charset="-122"/>
                <a:ea typeface="微软雅黑" pitchFamily="34" charset="-122"/>
              </a:rPr>
              <a:t>');</a:t>
            </a:r>
          </a:p>
          <a:p>
            <a:pPr>
              <a:lnSpc>
                <a:spcPct val="140000"/>
              </a:lnSpc>
            </a:pPr>
            <a:r>
              <a:rPr lang="en-US" altLang="zh-CN" sz="2000" dirty="0">
                <a:solidFill>
                  <a:schemeClr val="bg2"/>
                </a:solidFill>
                <a:latin typeface="微软雅黑" pitchFamily="34" charset="-122"/>
                <a:ea typeface="微软雅黑" pitchFamily="34" charset="-122"/>
              </a:rPr>
              <a:t>&gt;&gt; BW = </a:t>
            </a:r>
            <a:r>
              <a:rPr lang="en-US" altLang="zh-CN" sz="2000" dirty="0" err="1">
                <a:solidFill>
                  <a:schemeClr val="bg2"/>
                </a:solidFill>
                <a:latin typeface="微软雅黑" pitchFamily="34" charset="-122"/>
                <a:ea typeface="微软雅黑" pitchFamily="34" charset="-122"/>
              </a:rPr>
              <a:t>imbinarize</a:t>
            </a:r>
            <a:r>
              <a:rPr lang="en-US" altLang="zh-CN" sz="2000" dirty="0">
                <a:solidFill>
                  <a:schemeClr val="bg2"/>
                </a:solidFill>
                <a:latin typeface="微软雅黑" pitchFamily="34" charset="-122"/>
                <a:ea typeface="微软雅黑" pitchFamily="34" charset="-122"/>
              </a:rPr>
              <a:t>(</a:t>
            </a:r>
            <a:r>
              <a:rPr lang="en-US" altLang="zh-CN" sz="2000" dirty="0" err="1">
                <a:solidFill>
                  <a:schemeClr val="bg2"/>
                </a:solidFill>
                <a:latin typeface="微软雅黑" pitchFamily="34" charset="-122"/>
                <a:ea typeface="微软雅黑" pitchFamily="34" charset="-122"/>
              </a:rPr>
              <a:t>I,'adaptive</a:t>
            </a:r>
            <a:r>
              <a:rPr lang="en-US" altLang="zh-CN" sz="2000" dirty="0">
                <a:solidFill>
                  <a:schemeClr val="bg2"/>
                </a:solidFill>
                <a:latin typeface="微软雅黑" pitchFamily="34" charset="-122"/>
                <a:ea typeface="微软雅黑" pitchFamily="34" charset="-122"/>
              </a:rPr>
              <a:t>',...</a:t>
            </a:r>
          </a:p>
          <a:p>
            <a:pPr>
              <a:lnSpc>
                <a:spcPct val="140000"/>
              </a:lnSpc>
            </a:pPr>
            <a:r>
              <a:rPr lang="en-US" altLang="zh-CN" sz="2000" dirty="0">
                <a:solidFill>
                  <a:schemeClr val="bg2"/>
                </a:solidFill>
                <a:latin typeface="微软雅黑" pitchFamily="34" charset="-122"/>
                <a:ea typeface="微软雅黑" pitchFamily="34" charset="-122"/>
              </a:rPr>
              <a:t>    '</a:t>
            </a:r>
            <a:r>
              <a:rPr lang="en-US" altLang="zh-CN" sz="2000" dirty="0" err="1">
                <a:solidFill>
                  <a:schemeClr val="bg2"/>
                </a:solidFill>
                <a:latin typeface="微软雅黑" pitchFamily="34" charset="-122"/>
                <a:ea typeface="微软雅黑" pitchFamily="34" charset="-122"/>
              </a:rPr>
              <a:t>ForegroundPolarity</a:t>
            </a:r>
            <a:r>
              <a:rPr lang="en-US" altLang="zh-CN" sz="2000" dirty="0">
                <a:solidFill>
                  <a:schemeClr val="bg2"/>
                </a:solidFill>
                <a:latin typeface="微软雅黑" pitchFamily="34" charset="-122"/>
                <a:ea typeface="微软雅黑" pitchFamily="34" charset="-122"/>
              </a:rPr>
              <a:t>','dark',...</a:t>
            </a:r>
          </a:p>
          <a:p>
            <a:pPr>
              <a:lnSpc>
                <a:spcPct val="140000"/>
              </a:lnSpc>
            </a:pPr>
            <a:r>
              <a:rPr lang="en-US" altLang="zh-CN" sz="2000" dirty="0">
                <a:solidFill>
                  <a:schemeClr val="bg2"/>
                </a:solidFill>
                <a:latin typeface="微软雅黑" pitchFamily="34" charset="-122"/>
                <a:ea typeface="微软雅黑" pitchFamily="34" charset="-122"/>
              </a:rPr>
              <a:t>    'Sensitivity',0.05);</a:t>
            </a:r>
          </a:p>
          <a:p>
            <a:pPr>
              <a:lnSpc>
                <a:spcPct val="140000"/>
              </a:lnSpc>
            </a:pPr>
            <a:r>
              <a:rPr lang="en-US" altLang="zh-CN" sz="2000" dirty="0">
                <a:solidFill>
                  <a:schemeClr val="bg2"/>
                </a:solidFill>
                <a:latin typeface="微软雅黑" pitchFamily="34" charset="-122"/>
                <a:ea typeface="微软雅黑" pitchFamily="34" charset="-122"/>
              </a:rPr>
              <a:t>&gt;&gt; BW = ~BW;</a:t>
            </a:r>
          </a:p>
          <a:p>
            <a:pPr>
              <a:lnSpc>
                <a:spcPct val="140000"/>
              </a:lnSpc>
            </a:pPr>
            <a:r>
              <a:rPr lang="en-US" altLang="zh-CN" sz="2000" dirty="0">
                <a:solidFill>
                  <a:schemeClr val="bg2"/>
                </a:solidFill>
                <a:latin typeface="微软雅黑" pitchFamily="34" charset="-122"/>
                <a:ea typeface="微软雅黑" pitchFamily="34" charset="-122"/>
              </a:rPr>
              <a:t>&gt;&gt; BW = </a:t>
            </a:r>
            <a:r>
              <a:rPr lang="en-US" altLang="zh-CN" sz="2000" dirty="0" err="1">
                <a:solidFill>
                  <a:schemeClr val="bg2"/>
                </a:solidFill>
                <a:latin typeface="微软雅黑" pitchFamily="34" charset="-122"/>
                <a:ea typeface="微软雅黑" pitchFamily="34" charset="-122"/>
              </a:rPr>
              <a:t>bwareaopen</a:t>
            </a:r>
            <a:r>
              <a:rPr lang="en-US" altLang="zh-CN" sz="2000" dirty="0">
                <a:solidFill>
                  <a:schemeClr val="bg2"/>
                </a:solidFill>
                <a:latin typeface="微软雅黑" pitchFamily="34" charset="-122"/>
                <a:ea typeface="微软雅黑" pitchFamily="34" charset="-122"/>
              </a:rPr>
              <a:t>(BW,50);  % </a:t>
            </a:r>
            <a:r>
              <a:rPr lang="zh-CN" altLang="en-US" sz="2000" dirty="0">
                <a:solidFill>
                  <a:schemeClr val="bg2"/>
                </a:solidFill>
                <a:latin typeface="微软雅黑" pitchFamily="34" charset="-122"/>
                <a:ea typeface="微软雅黑" pitchFamily="34" charset="-122"/>
              </a:rPr>
              <a:t>去除干扰点</a:t>
            </a:r>
          </a:p>
          <a:p>
            <a:pPr>
              <a:lnSpc>
                <a:spcPct val="140000"/>
              </a:lnSpc>
            </a:pPr>
            <a:r>
              <a:rPr lang="en-US" altLang="zh-CN" sz="2000" dirty="0">
                <a:solidFill>
                  <a:schemeClr val="bg2"/>
                </a:solidFill>
                <a:latin typeface="微软雅黑" pitchFamily="34" charset="-122"/>
                <a:ea typeface="微软雅黑" pitchFamily="34" charset="-122"/>
              </a:rPr>
              <a:t>&gt;&gt; BW = </a:t>
            </a:r>
            <a:r>
              <a:rPr lang="en-US" altLang="zh-CN" sz="2000" dirty="0" err="1">
                <a:solidFill>
                  <a:schemeClr val="bg2"/>
                </a:solidFill>
                <a:latin typeface="微软雅黑" pitchFamily="34" charset="-122"/>
                <a:ea typeface="微软雅黑" pitchFamily="34" charset="-122"/>
              </a:rPr>
              <a:t>imfill</a:t>
            </a:r>
            <a:r>
              <a:rPr lang="en-US" altLang="zh-CN" sz="2000" dirty="0">
                <a:solidFill>
                  <a:schemeClr val="bg2"/>
                </a:solidFill>
                <a:latin typeface="微软雅黑" pitchFamily="34" charset="-122"/>
                <a:ea typeface="微软雅黑" pitchFamily="34" charset="-122"/>
              </a:rPr>
              <a:t>(</a:t>
            </a:r>
            <a:r>
              <a:rPr lang="en-US" altLang="zh-CN" sz="2000" dirty="0" err="1">
                <a:solidFill>
                  <a:schemeClr val="bg2"/>
                </a:solidFill>
                <a:latin typeface="微软雅黑" pitchFamily="34" charset="-122"/>
                <a:ea typeface="微软雅黑" pitchFamily="34" charset="-122"/>
              </a:rPr>
              <a:t>BW,'holes</a:t>
            </a:r>
            <a:r>
              <a:rPr lang="en-US" altLang="zh-CN" sz="2000" dirty="0">
                <a:solidFill>
                  <a:schemeClr val="bg2"/>
                </a:solidFill>
                <a:latin typeface="微软雅黑" pitchFamily="34" charset="-122"/>
                <a:ea typeface="微软雅黑" pitchFamily="34" charset="-122"/>
              </a:rPr>
              <a:t>');</a:t>
            </a:r>
          </a:p>
          <a:p>
            <a:pPr>
              <a:lnSpc>
                <a:spcPct val="140000"/>
              </a:lnSpc>
            </a:pPr>
            <a:r>
              <a:rPr lang="en-US" altLang="zh-CN" sz="2000" dirty="0">
                <a:solidFill>
                  <a:schemeClr val="bg2"/>
                </a:solidFill>
                <a:latin typeface="微软雅黑" pitchFamily="34" charset="-122"/>
                <a:ea typeface="微软雅黑" pitchFamily="34" charset="-122"/>
              </a:rPr>
              <a:t>&gt;&gt; figure</a:t>
            </a:r>
          </a:p>
          <a:p>
            <a:pPr>
              <a:lnSpc>
                <a:spcPct val="140000"/>
              </a:lnSpc>
            </a:pPr>
            <a:r>
              <a:rPr lang="en-US" altLang="zh-CN" sz="2000" dirty="0">
                <a:solidFill>
                  <a:schemeClr val="bg2"/>
                </a:solidFill>
                <a:latin typeface="微软雅黑" pitchFamily="34" charset="-122"/>
                <a:ea typeface="微软雅黑" pitchFamily="34" charset="-122"/>
              </a:rPr>
              <a:t>&gt;&gt; </a:t>
            </a:r>
            <a:r>
              <a:rPr lang="en-US" altLang="zh-CN" sz="2000" dirty="0" err="1">
                <a:solidFill>
                  <a:schemeClr val="bg2"/>
                </a:solidFill>
                <a:latin typeface="微软雅黑" pitchFamily="34" charset="-122"/>
                <a:ea typeface="微软雅黑" pitchFamily="34" charset="-122"/>
              </a:rPr>
              <a:t>imshow</a:t>
            </a:r>
            <a:r>
              <a:rPr lang="en-US" altLang="zh-CN" sz="2000" dirty="0">
                <a:solidFill>
                  <a:schemeClr val="bg2"/>
                </a:solidFill>
                <a:latin typeface="微软雅黑" pitchFamily="34" charset="-122"/>
                <a:ea typeface="微软雅黑" pitchFamily="34" charset="-122"/>
              </a:rPr>
              <a:t>(BW)</a:t>
            </a:r>
          </a:p>
        </p:txBody>
      </p:sp>
      <p:sp>
        <p:nvSpPr>
          <p:cNvPr id="14" name="Rectangle 5">
            <a:extLst>
              <a:ext uri="{FF2B5EF4-FFF2-40B4-BE49-F238E27FC236}">
                <a16:creationId xmlns:a16="http://schemas.microsoft.com/office/drawing/2014/main" id="{FED5C651-3BE0-4913-B99D-EBD623CF91D1}"/>
              </a:ext>
            </a:extLst>
          </p:cNvPr>
          <p:cNvSpPr>
            <a:spLocks noChangeArrowheads="1"/>
          </p:cNvSpPr>
          <p:nvPr/>
        </p:nvSpPr>
        <p:spPr bwMode="auto">
          <a:xfrm>
            <a:off x="539750" y="1199602"/>
            <a:ext cx="331217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4000">
                <a:solidFill>
                  <a:schemeClr val="tx1"/>
                </a:solidFill>
                <a:latin typeface="Times New Roman" panose="02020603050405020304" pitchFamily="18" charset="0"/>
                <a:ea typeface="楷体_GB2312" panose="02010609030101010101" pitchFamily="49" charset="-122"/>
              </a:defRPr>
            </a:lvl1pPr>
            <a:lvl2pPr marL="742950" indent="-285750" eaLnBrk="0" hangingPunct="0">
              <a:defRPr kumimoji="1" sz="4000">
                <a:solidFill>
                  <a:schemeClr val="tx1"/>
                </a:solidFill>
                <a:latin typeface="Times New Roman" panose="02020603050405020304" pitchFamily="18" charset="0"/>
                <a:ea typeface="楷体_GB2312" panose="02010609030101010101" pitchFamily="49" charset="-122"/>
              </a:defRPr>
            </a:lvl2pPr>
            <a:lvl3pPr marL="1143000" indent="-228600" eaLnBrk="0" hangingPunct="0">
              <a:defRPr kumimoji="1" sz="4000">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kumimoji="1" sz="4000">
                <a:solidFill>
                  <a:schemeClr val="tx1"/>
                </a:solidFill>
                <a:latin typeface="Times New Roman" panose="02020603050405020304" pitchFamily="18" charset="0"/>
                <a:ea typeface="楷体_GB2312" panose="02010609030101010101" pitchFamily="49" charset="-122"/>
              </a:defRPr>
            </a:lvl4pPr>
            <a:lvl5pPr marL="2057400" indent="-228600" eaLnBrk="0" hangingPunct="0">
              <a:defRPr kumimoji="1" sz="40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9pPr>
          </a:lstStyle>
          <a:p>
            <a:pPr eaLnBrk="1" hangingPunct="1">
              <a:spcBef>
                <a:spcPct val="20000"/>
              </a:spcBef>
            </a:pPr>
            <a:r>
              <a:rPr lang="en-US" altLang="zh-CN" sz="2000" dirty="0">
                <a:solidFill>
                  <a:srgbClr val="FF0000"/>
                </a:solidFill>
                <a:latin typeface="微软雅黑" panose="020B0503020204020204" pitchFamily="34" charset="-122"/>
                <a:ea typeface="微软雅黑" panose="020B0503020204020204" pitchFamily="34" charset="-122"/>
              </a:rPr>
              <a:t>1.  </a:t>
            </a:r>
            <a:r>
              <a:rPr lang="zh-CN" altLang="en-US" sz="2000" dirty="0">
                <a:solidFill>
                  <a:srgbClr val="FF0000"/>
                </a:solidFill>
                <a:latin typeface="微软雅黑" panose="020B0503020204020204" pitchFamily="34" charset="-122"/>
                <a:ea typeface="微软雅黑" panose="020B0503020204020204" pitchFamily="34" charset="-122"/>
              </a:rPr>
              <a:t>自适应阈值分割</a:t>
            </a:r>
          </a:p>
        </p:txBody>
      </p:sp>
      <p:sp>
        <p:nvSpPr>
          <p:cNvPr id="2" name="页脚占位符 1">
            <a:extLst>
              <a:ext uri="{FF2B5EF4-FFF2-40B4-BE49-F238E27FC236}">
                <a16:creationId xmlns:a16="http://schemas.microsoft.com/office/drawing/2014/main" id="{3B8BE15F-C9AC-4E09-AD97-5A964578B5FD}"/>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027607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311F9B49-7ADD-4311-B1F3-5DF225D2306D}"/>
              </a:ext>
            </a:extLst>
          </p:cNvPr>
          <p:cNvSpPr>
            <a:spLocks noGrp="1"/>
          </p:cNvSpPr>
          <p:nvPr>
            <p:ph type="dt" sz="half" idx="10"/>
          </p:nvPr>
        </p:nvSpPr>
        <p:spPr/>
        <p:txBody>
          <a:bodyPr/>
          <a:lstStyle/>
          <a:p>
            <a:pPr>
              <a:defRPr/>
            </a:pPr>
            <a:fld id="{2F02FA1F-E249-4DC6-AEA7-9278CBA2DDFA}" type="datetime1">
              <a:rPr lang="zh-CN" altLang="en-US" smtClean="0"/>
              <a:t>2022/11/23</a:t>
            </a:fld>
            <a:endParaRPr lang="zh-CN" altLang="en-US"/>
          </a:p>
        </p:txBody>
      </p:sp>
      <p:sp>
        <p:nvSpPr>
          <p:cNvPr id="9" name="Rectangle 6">
            <a:extLst>
              <a:ext uri="{FF2B5EF4-FFF2-40B4-BE49-F238E27FC236}">
                <a16:creationId xmlns:a16="http://schemas.microsoft.com/office/drawing/2014/main" id="{24F1A4B1-6E22-4559-8323-06220CA8A3BB}"/>
              </a:ext>
            </a:extLst>
          </p:cNvPr>
          <p:cNvSpPr>
            <a:spLocks noChangeArrowheads="1"/>
          </p:cNvSpPr>
          <p:nvPr/>
        </p:nvSpPr>
        <p:spPr bwMode="auto">
          <a:xfrm>
            <a:off x="251520" y="636279"/>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例5-6</a:t>
            </a:r>
            <a:r>
              <a:rPr lang="zh-CN" altLang="en-US" sz="2000" dirty="0">
                <a:solidFill>
                  <a:schemeClr val="hlink"/>
                </a:solidFill>
                <a:latin typeface="微软雅黑" pitchFamily="34" charset="-122"/>
                <a:ea typeface="微软雅黑" pitchFamily="34" charset="-122"/>
              </a:rPr>
              <a:t>续</a:t>
            </a:r>
            <a:r>
              <a:rPr lang="en-US" altLang="en-US" sz="2000" dirty="0">
                <a:solidFill>
                  <a:schemeClr val="bg2"/>
                </a:solidFill>
                <a:latin typeface="微软雅黑" pitchFamily="34" charset="-122"/>
                <a:ea typeface="微软雅黑" pitchFamily="34" charset="-122"/>
              </a:rPr>
              <a:t>】</a:t>
            </a:r>
            <a:r>
              <a:rPr lang="zh-CN" altLang="en-US" sz="2000" dirty="0">
                <a:solidFill>
                  <a:srgbClr val="0000FF"/>
                </a:solidFill>
                <a:latin typeface="微软雅黑" pitchFamily="34" charset="-122"/>
                <a:ea typeface="微软雅黑" pitchFamily="34" charset="-122"/>
              </a:rPr>
              <a:t>区域分析。</a:t>
            </a:r>
            <a:endParaRPr lang="en-US" altLang="en-US" sz="2000" dirty="0">
              <a:solidFill>
                <a:srgbClr val="0000FF"/>
              </a:solidFill>
              <a:latin typeface="微软雅黑" pitchFamily="34" charset="-122"/>
              <a:ea typeface="微软雅黑" pitchFamily="34" charset="-122"/>
            </a:endParaRPr>
          </a:p>
        </p:txBody>
      </p:sp>
      <p:sp>
        <p:nvSpPr>
          <p:cNvPr id="13" name="Rectangle 3">
            <a:extLst>
              <a:ext uri="{FF2B5EF4-FFF2-40B4-BE49-F238E27FC236}">
                <a16:creationId xmlns:a16="http://schemas.microsoft.com/office/drawing/2014/main" id="{180FFF9B-B451-473A-8E2B-08A3F85E95A9}"/>
              </a:ext>
            </a:extLst>
          </p:cNvPr>
          <p:cNvSpPr>
            <a:spLocks noChangeArrowheads="1"/>
          </p:cNvSpPr>
          <p:nvPr/>
        </p:nvSpPr>
        <p:spPr bwMode="auto">
          <a:xfrm>
            <a:off x="899592" y="1631650"/>
            <a:ext cx="7056784" cy="392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2000" dirty="0">
                <a:solidFill>
                  <a:schemeClr val="bg2"/>
                </a:solidFill>
                <a:latin typeface="微软雅黑" pitchFamily="34" charset="-122"/>
                <a:ea typeface="微软雅黑" pitchFamily="34" charset="-122"/>
              </a:rPr>
              <a:t>&gt;&gt; stats = </a:t>
            </a:r>
            <a:r>
              <a:rPr lang="en-US" altLang="zh-CN" sz="2000" dirty="0" err="1">
                <a:solidFill>
                  <a:schemeClr val="bg2"/>
                </a:solidFill>
                <a:latin typeface="微软雅黑" pitchFamily="34" charset="-122"/>
                <a:ea typeface="微软雅黑" pitchFamily="34" charset="-122"/>
              </a:rPr>
              <a:t>regionprops</a:t>
            </a:r>
            <a:r>
              <a:rPr lang="en-US" altLang="zh-CN" sz="2000" dirty="0">
                <a:solidFill>
                  <a:schemeClr val="bg2"/>
                </a:solidFill>
                <a:latin typeface="微软雅黑" pitchFamily="34" charset="-122"/>
                <a:ea typeface="微软雅黑" pitchFamily="34" charset="-122"/>
              </a:rPr>
              <a:t>('table',BW,'</a:t>
            </a:r>
            <a:r>
              <a:rPr lang="en-US" altLang="zh-CN" sz="2000" dirty="0" err="1">
                <a:solidFill>
                  <a:schemeClr val="bg2"/>
                </a:solidFill>
                <a:latin typeface="微软雅黑" pitchFamily="34" charset="-122"/>
                <a:ea typeface="微软雅黑" pitchFamily="34" charset="-122"/>
              </a:rPr>
              <a:t>EquivDiameter</a:t>
            </a:r>
            <a:r>
              <a:rPr lang="en-US" altLang="zh-CN" sz="2000" dirty="0">
                <a:solidFill>
                  <a:schemeClr val="bg2"/>
                </a:solidFill>
                <a:latin typeface="微软雅黑" pitchFamily="34" charset="-122"/>
                <a:ea typeface="微软雅黑" pitchFamily="34" charset="-122"/>
              </a:rPr>
              <a:t>',...</a:t>
            </a:r>
          </a:p>
          <a:p>
            <a:pPr>
              <a:lnSpc>
                <a:spcPct val="140000"/>
              </a:lnSpc>
            </a:pPr>
            <a:r>
              <a:rPr lang="en-US" altLang="zh-CN" sz="2000" dirty="0">
                <a:solidFill>
                  <a:schemeClr val="bg2"/>
                </a:solidFill>
                <a:latin typeface="微软雅黑" pitchFamily="34" charset="-122"/>
                <a:ea typeface="微软雅黑" pitchFamily="34" charset="-122"/>
              </a:rPr>
              <a:t>    '</a:t>
            </a:r>
            <a:r>
              <a:rPr lang="en-US" altLang="zh-CN" sz="2000" dirty="0" err="1">
                <a:solidFill>
                  <a:schemeClr val="bg2"/>
                </a:solidFill>
                <a:latin typeface="微软雅黑" pitchFamily="34" charset="-122"/>
                <a:ea typeface="微软雅黑" pitchFamily="34" charset="-122"/>
              </a:rPr>
              <a:t>Area','centroid</a:t>
            </a:r>
            <a:r>
              <a:rPr lang="en-US" altLang="zh-CN" sz="2000" dirty="0">
                <a:solidFill>
                  <a:schemeClr val="bg2"/>
                </a:solidFill>
                <a:latin typeface="微软雅黑" pitchFamily="34" charset="-122"/>
                <a:ea typeface="微软雅黑" pitchFamily="34" charset="-122"/>
              </a:rPr>
              <a:t>')</a:t>
            </a:r>
          </a:p>
          <a:p>
            <a:pPr>
              <a:lnSpc>
                <a:spcPct val="140000"/>
              </a:lnSpc>
            </a:pPr>
            <a:r>
              <a:rPr lang="en-US" altLang="zh-CN" sz="2000" dirty="0">
                <a:solidFill>
                  <a:schemeClr val="bg2"/>
                </a:solidFill>
                <a:latin typeface="微软雅黑" pitchFamily="34" charset="-122"/>
                <a:ea typeface="微软雅黑" pitchFamily="34" charset="-122"/>
              </a:rPr>
              <a:t>&gt;&gt; centers = </a:t>
            </a:r>
            <a:r>
              <a:rPr lang="en-US" altLang="zh-CN" sz="2000" dirty="0" err="1">
                <a:solidFill>
                  <a:schemeClr val="bg2"/>
                </a:solidFill>
                <a:latin typeface="微软雅黑" pitchFamily="34" charset="-122"/>
                <a:ea typeface="微软雅黑" pitchFamily="34" charset="-122"/>
              </a:rPr>
              <a:t>stats.Centroid</a:t>
            </a:r>
            <a:r>
              <a:rPr lang="en-US" altLang="zh-CN" sz="2000" dirty="0">
                <a:solidFill>
                  <a:schemeClr val="bg2"/>
                </a:solidFill>
                <a:latin typeface="微软雅黑" pitchFamily="34" charset="-122"/>
                <a:ea typeface="微软雅黑" pitchFamily="34" charset="-122"/>
              </a:rPr>
              <a:t>;</a:t>
            </a:r>
          </a:p>
          <a:p>
            <a:pPr>
              <a:lnSpc>
                <a:spcPct val="140000"/>
              </a:lnSpc>
            </a:pPr>
            <a:r>
              <a:rPr lang="en-US" altLang="zh-CN" sz="2000" dirty="0">
                <a:solidFill>
                  <a:schemeClr val="bg2"/>
                </a:solidFill>
                <a:latin typeface="微软雅黑" pitchFamily="34" charset="-122"/>
                <a:ea typeface="微软雅黑" pitchFamily="34" charset="-122"/>
              </a:rPr>
              <a:t>&gt;&gt; diameters = </a:t>
            </a:r>
            <a:r>
              <a:rPr lang="en-US" altLang="zh-CN" sz="2000" dirty="0" err="1">
                <a:solidFill>
                  <a:schemeClr val="bg2"/>
                </a:solidFill>
                <a:latin typeface="微软雅黑" pitchFamily="34" charset="-122"/>
                <a:ea typeface="微软雅黑" pitchFamily="34" charset="-122"/>
              </a:rPr>
              <a:t>stats.EquivDiameter</a:t>
            </a:r>
            <a:r>
              <a:rPr lang="en-US" altLang="zh-CN" sz="2000" dirty="0">
                <a:solidFill>
                  <a:schemeClr val="bg2"/>
                </a:solidFill>
                <a:latin typeface="微软雅黑" pitchFamily="34" charset="-122"/>
                <a:ea typeface="微软雅黑" pitchFamily="34" charset="-122"/>
              </a:rPr>
              <a:t>;</a:t>
            </a:r>
          </a:p>
          <a:p>
            <a:pPr>
              <a:lnSpc>
                <a:spcPct val="140000"/>
              </a:lnSpc>
            </a:pPr>
            <a:r>
              <a:rPr lang="en-US" altLang="zh-CN" sz="2000" dirty="0">
                <a:solidFill>
                  <a:schemeClr val="bg2"/>
                </a:solidFill>
                <a:latin typeface="微软雅黑" pitchFamily="34" charset="-122"/>
                <a:ea typeface="微软雅黑" pitchFamily="34" charset="-122"/>
              </a:rPr>
              <a:t>&gt;&gt; r = diameters/2;</a:t>
            </a:r>
          </a:p>
          <a:p>
            <a:pPr>
              <a:lnSpc>
                <a:spcPct val="140000"/>
              </a:lnSpc>
            </a:pPr>
            <a:r>
              <a:rPr lang="en-US" altLang="zh-CN" sz="2000" dirty="0">
                <a:solidFill>
                  <a:schemeClr val="bg2"/>
                </a:solidFill>
                <a:latin typeface="微软雅黑" pitchFamily="34" charset="-122"/>
                <a:ea typeface="微软雅黑" pitchFamily="34" charset="-122"/>
              </a:rPr>
              <a:t>&gt;&gt; figure</a:t>
            </a:r>
          </a:p>
          <a:p>
            <a:pPr>
              <a:lnSpc>
                <a:spcPct val="140000"/>
              </a:lnSpc>
            </a:pPr>
            <a:r>
              <a:rPr lang="en-US" altLang="zh-CN" sz="2000" dirty="0">
                <a:solidFill>
                  <a:schemeClr val="bg2"/>
                </a:solidFill>
                <a:latin typeface="微软雅黑" pitchFamily="34" charset="-122"/>
                <a:ea typeface="微软雅黑" pitchFamily="34" charset="-122"/>
              </a:rPr>
              <a:t>&gt;&gt; </a:t>
            </a:r>
            <a:r>
              <a:rPr lang="en-US" altLang="zh-CN" sz="2000" dirty="0" err="1">
                <a:solidFill>
                  <a:schemeClr val="bg2"/>
                </a:solidFill>
                <a:latin typeface="微软雅黑" pitchFamily="34" charset="-122"/>
                <a:ea typeface="微软雅黑" pitchFamily="34" charset="-122"/>
              </a:rPr>
              <a:t>imshow</a:t>
            </a:r>
            <a:r>
              <a:rPr lang="en-US" altLang="zh-CN" sz="2000" dirty="0">
                <a:solidFill>
                  <a:schemeClr val="bg2"/>
                </a:solidFill>
                <a:latin typeface="微软雅黑" pitchFamily="34" charset="-122"/>
                <a:ea typeface="微软雅黑" pitchFamily="34" charset="-122"/>
              </a:rPr>
              <a:t>(BW); </a:t>
            </a:r>
          </a:p>
          <a:p>
            <a:pPr>
              <a:lnSpc>
                <a:spcPct val="140000"/>
              </a:lnSpc>
            </a:pPr>
            <a:r>
              <a:rPr lang="en-US" altLang="zh-CN" sz="2000" dirty="0">
                <a:solidFill>
                  <a:schemeClr val="bg2"/>
                </a:solidFill>
                <a:latin typeface="微软雅黑" pitchFamily="34" charset="-122"/>
                <a:ea typeface="微软雅黑" pitchFamily="34" charset="-122"/>
              </a:rPr>
              <a:t>&gt;&gt; hold on;</a:t>
            </a:r>
          </a:p>
          <a:p>
            <a:pPr>
              <a:lnSpc>
                <a:spcPct val="140000"/>
              </a:lnSpc>
            </a:pPr>
            <a:r>
              <a:rPr lang="en-US" altLang="zh-CN" sz="2000" dirty="0">
                <a:solidFill>
                  <a:schemeClr val="bg2"/>
                </a:solidFill>
                <a:latin typeface="微软雅黑" pitchFamily="34" charset="-122"/>
                <a:ea typeface="微软雅黑" pitchFamily="34" charset="-122"/>
              </a:rPr>
              <a:t>&gt;&gt; </a:t>
            </a:r>
            <a:r>
              <a:rPr lang="en-US" altLang="zh-CN" sz="2000" dirty="0" err="1">
                <a:solidFill>
                  <a:schemeClr val="bg2"/>
                </a:solidFill>
                <a:latin typeface="微软雅黑" pitchFamily="34" charset="-122"/>
                <a:ea typeface="微软雅黑" pitchFamily="34" charset="-122"/>
              </a:rPr>
              <a:t>viscircles</a:t>
            </a:r>
            <a:r>
              <a:rPr lang="en-US" altLang="zh-CN" sz="2000" dirty="0">
                <a:solidFill>
                  <a:schemeClr val="bg2"/>
                </a:solidFill>
                <a:latin typeface="微软雅黑" pitchFamily="34" charset="-122"/>
                <a:ea typeface="微软雅黑" pitchFamily="34" charset="-122"/>
              </a:rPr>
              <a:t>(</a:t>
            </a:r>
            <a:r>
              <a:rPr lang="en-US" altLang="zh-CN" sz="2000" dirty="0" err="1">
                <a:solidFill>
                  <a:schemeClr val="bg2"/>
                </a:solidFill>
                <a:latin typeface="微软雅黑" pitchFamily="34" charset="-122"/>
                <a:ea typeface="微软雅黑" pitchFamily="34" charset="-122"/>
              </a:rPr>
              <a:t>centers,r</a:t>
            </a:r>
            <a:r>
              <a:rPr lang="en-US" altLang="zh-CN" sz="2000" dirty="0">
                <a:solidFill>
                  <a:schemeClr val="bg2"/>
                </a:solidFill>
                <a:latin typeface="微软雅黑" pitchFamily="34" charset="-122"/>
                <a:ea typeface="微软雅黑" pitchFamily="34" charset="-122"/>
              </a:rPr>
              <a:t>);</a:t>
            </a:r>
          </a:p>
        </p:txBody>
      </p:sp>
      <p:sp>
        <p:nvSpPr>
          <p:cNvPr id="14" name="Rectangle 5">
            <a:extLst>
              <a:ext uri="{FF2B5EF4-FFF2-40B4-BE49-F238E27FC236}">
                <a16:creationId xmlns:a16="http://schemas.microsoft.com/office/drawing/2014/main" id="{FED5C651-3BE0-4913-B99D-EBD623CF91D1}"/>
              </a:ext>
            </a:extLst>
          </p:cNvPr>
          <p:cNvSpPr>
            <a:spLocks noChangeArrowheads="1"/>
          </p:cNvSpPr>
          <p:nvPr/>
        </p:nvSpPr>
        <p:spPr bwMode="auto">
          <a:xfrm>
            <a:off x="539750" y="1199602"/>
            <a:ext cx="331217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4000">
                <a:solidFill>
                  <a:schemeClr val="tx1"/>
                </a:solidFill>
                <a:latin typeface="Times New Roman" panose="02020603050405020304" pitchFamily="18" charset="0"/>
                <a:ea typeface="楷体_GB2312" panose="02010609030101010101" pitchFamily="49" charset="-122"/>
              </a:defRPr>
            </a:lvl1pPr>
            <a:lvl2pPr marL="742950" indent="-285750" eaLnBrk="0" hangingPunct="0">
              <a:defRPr kumimoji="1" sz="4000">
                <a:solidFill>
                  <a:schemeClr val="tx1"/>
                </a:solidFill>
                <a:latin typeface="Times New Roman" panose="02020603050405020304" pitchFamily="18" charset="0"/>
                <a:ea typeface="楷体_GB2312" panose="02010609030101010101" pitchFamily="49" charset="-122"/>
              </a:defRPr>
            </a:lvl2pPr>
            <a:lvl3pPr marL="1143000" indent="-228600" eaLnBrk="0" hangingPunct="0">
              <a:defRPr kumimoji="1" sz="4000">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kumimoji="1" sz="4000">
                <a:solidFill>
                  <a:schemeClr val="tx1"/>
                </a:solidFill>
                <a:latin typeface="Times New Roman" panose="02020603050405020304" pitchFamily="18" charset="0"/>
                <a:ea typeface="楷体_GB2312" panose="02010609030101010101" pitchFamily="49" charset="-122"/>
              </a:defRPr>
            </a:lvl4pPr>
            <a:lvl5pPr marL="2057400" indent="-228600" eaLnBrk="0" hangingPunct="0">
              <a:defRPr kumimoji="1" sz="40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9pPr>
          </a:lstStyle>
          <a:p>
            <a:pPr eaLnBrk="1" hangingPunct="1">
              <a:spcBef>
                <a:spcPct val="20000"/>
              </a:spcBef>
            </a:pPr>
            <a:r>
              <a:rPr lang="en-US" altLang="zh-CN" sz="2000" dirty="0">
                <a:solidFill>
                  <a:srgbClr val="FF0000"/>
                </a:solidFill>
                <a:latin typeface="微软雅黑" panose="020B0503020204020204" pitchFamily="34" charset="-122"/>
                <a:ea typeface="微软雅黑" panose="020B0503020204020204" pitchFamily="34" charset="-122"/>
              </a:rPr>
              <a:t>2.  </a:t>
            </a:r>
            <a:r>
              <a:rPr lang="zh-CN" altLang="en-US" sz="2000" dirty="0">
                <a:solidFill>
                  <a:srgbClr val="FF0000"/>
                </a:solidFill>
                <a:latin typeface="微软雅黑" panose="020B0503020204020204" pitchFamily="34" charset="-122"/>
                <a:ea typeface="微软雅黑" panose="020B0503020204020204" pitchFamily="34" charset="-122"/>
              </a:rPr>
              <a:t>区域分析</a:t>
            </a:r>
          </a:p>
        </p:txBody>
      </p:sp>
      <p:sp>
        <p:nvSpPr>
          <p:cNvPr id="2" name="页脚占位符 1">
            <a:extLst>
              <a:ext uri="{FF2B5EF4-FFF2-40B4-BE49-F238E27FC236}">
                <a16:creationId xmlns:a16="http://schemas.microsoft.com/office/drawing/2014/main" id="{13030A39-4935-4198-B7E7-4A5EC1ECBBF7}"/>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726825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311F9B49-7ADD-4311-B1F3-5DF225D2306D}"/>
              </a:ext>
            </a:extLst>
          </p:cNvPr>
          <p:cNvSpPr>
            <a:spLocks noGrp="1"/>
          </p:cNvSpPr>
          <p:nvPr>
            <p:ph type="dt" sz="half" idx="10"/>
          </p:nvPr>
        </p:nvSpPr>
        <p:spPr/>
        <p:txBody>
          <a:bodyPr/>
          <a:lstStyle/>
          <a:p>
            <a:pPr>
              <a:defRPr/>
            </a:pPr>
            <a:fld id="{3315E2A6-8BA0-437B-A0B6-51341E28C6E4}" type="datetime1">
              <a:rPr lang="zh-CN" altLang="en-US" smtClean="0"/>
              <a:t>2022/11/23</a:t>
            </a:fld>
            <a:endParaRPr lang="zh-CN" altLang="en-US"/>
          </a:p>
        </p:txBody>
      </p:sp>
      <p:sp>
        <p:nvSpPr>
          <p:cNvPr id="9" name="Rectangle 6">
            <a:extLst>
              <a:ext uri="{FF2B5EF4-FFF2-40B4-BE49-F238E27FC236}">
                <a16:creationId xmlns:a16="http://schemas.microsoft.com/office/drawing/2014/main" id="{24F1A4B1-6E22-4559-8323-06220CA8A3BB}"/>
              </a:ext>
            </a:extLst>
          </p:cNvPr>
          <p:cNvSpPr>
            <a:spLocks noChangeArrowheads="1"/>
          </p:cNvSpPr>
          <p:nvPr/>
        </p:nvSpPr>
        <p:spPr bwMode="auto">
          <a:xfrm>
            <a:off x="251520" y="636279"/>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例5-6</a:t>
            </a:r>
            <a:r>
              <a:rPr lang="zh-CN" altLang="en-US" sz="2000" dirty="0">
                <a:solidFill>
                  <a:schemeClr val="hlink"/>
                </a:solidFill>
                <a:latin typeface="微软雅黑" pitchFamily="34" charset="-122"/>
                <a:ea typeface="微软雅黑" pitchFamily="34" charset="-122"/>
              </a:rPr>
              <a:t>续</a:t>
            </a:r>
            <a:r>
              <a:rPr lang="en-US" altLang="en-US" sz="2000" dirty="0">
                <a:solidFill>
                  <a:schemeClr val="bg2"/>
                </a:solidFill>
                <a:latin typeface="微软雅黑" pitchFamily="34" charset="-122"/>
                <a:ea typeface="微软雅黑" pitchFamily="34" charset="-122"/>
              </a:rPr>
              <a:t>】</a:t>
            </a:r>
            <a:r>
              <a:rPr lang="zh-CN" altLang="en-US" sz="2000" dirty="0">
                <a:solidFill>
                  <a:srgbClr val="0000FF"/>
                </a:solidFill>
                <a:latin typeface="微软雅黑" pitchFamily="34" charset="-122"/>
                <a:ea typeface="微软雅黑" pitchFamily="34" charset="-122"/>
              </a:rPr>
              <a:t>区域分析。</a:t>
            </a:r>
            <a:endParaRPr lang="en-US" altLang="en-US" sz="2000" dirty="0">
              <a:solidFill>
                <a:srgbClr val="0000FF"/>
              </a:solidFill>
              <a:latin typeface="微软雅黑" pitchFamily="34" charset="-122"/>
              <a:ea typeface="微软雅黑" pitchFamily="34" charset="-122"/>
            </a:endParaRPr>
          </a:p>
        </p:txBody>
      </p:sp>
      <p:sp>
        <p:nvSpPr>
          <p:cNvPr id="13" name="Rectangle 3">
            <a:extLst>
              <a:ext uri="{FF2B5EF4-FFF2-40B4-BE49-F238E27FC236}">
                <a16:creationId xmlns:a16="http://schemas.microsoft.com/office/drawing/2014/main" id="{180FFF9B-B451-473A-8E2B-08A3F85E95A9}"/>
              </a:ext>
            </a:extLst>
          </p:cNvPr>
          <p:cNvSpPr>
            <a:spLocks noChangeArrowheads="1"/>
          </p:cNvSpPr>
          <p:nvPr/>
        </p:nvSpPr>
        <p:spPr bwMode="auto">
          <a:xfrm>
            <a:off x="899592" y="1631650"/>
            <a:ext cx="7056784" cy="3846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Area</a:t>
            </a:r>
            <a:r>
              <a:rPr lang="zh-CN" altLang="en-US" sz="1600" dirty="0">
                <a:solidFill>
                  <a:schemeClr val="bg2"/>
                </a:solidFill>
                <a:latin typeface="微软雅黑" pitchFamily="34" charset="-122"/>
                <a:ea typeface="微软雅黑" pitchFamily="34" charset="-122"/>
              </a:rPr>
              <a:t>（面积）</a:t>
            </a:r>
            <a:r>
              <a:rPr lang="en-US" altLang="zh-CN" sz="1600" dirty="0">
                <a:solidFill>
                  <a:schemeClr val="bg2"/>
                </a:solidFill>
                <a:latin typeface="微软雅黑" pitchFamily="34" charset="-122"/>
                <a:ea typeface="微软雅黑" pitchFamily="34" charset="-122"/>
              </a:rPr>
              <a:t>Centroid</a:t>
            </a:r>
            <a:r>
              <a:rPr lang="zh-CN" altLang="en-US" sz="1600" dirty="0">
                <a:solidFill>
                  <a:schemeClr val="bg2"/>
                </a:solidFill>
                <a:latin typeface="微软雅黑" pitchFamily="34" charset="-122"/>
                <a:ea typeface="微软雅黑" pitchFamily="34" charset="-122"/>
              </a:rPr>
              <a:t>（圆心）  </a:t>
            </a:r>
            <a:r>
              <a:rPr lang="en-US" altLang="zh-CN" sz="1600" dirty="0" err="1">
                <a:solidFill>
                  <a:schemeClr val="bg2"/>
                </a:solidFill>
                <a:latin typeface="微软雅黑" pitchFamily="34" charset="-122"/>
                <a:ea typeface="微软雅黑" pitchFamily="34" charset="-122"/>
              </a:rPr>
              <a:t>EquivDiameter</a:t>
            </a:r>
            <a:r>
              <a:rPr lang="zh-CN" altLang="en-US" sz="1600" dirty="0">
                <a:solidFill>
                  <a:schemeClr val="bg2"/>
                </a:solidFill>
                <a:latin typeface="微软雅黑" pitchFamily="34" charset="-122"/>
                <a:ea typeface="微软雅黑" pitchFamily="34" charset="-122"/>
              </a:rPr>
              <a:t>（直径）</a:t>
            </a:r>
          </a:p>
          <a:p>
            <a:pPr>
              <a:lnSpc>
                <a:spcPct val="140000"/>
              </a:lnSpc>
            </a:pPr>
            <a:r>
              <a:rPr lang="zh-CN" altLang="en-US" sz="1600" dirty="0">
                <a:solidFill>
                  <a:schemeClr val="bg2"/>
                </a:solidFill>
                <a:latin typeface="微软雅黑" pitchFamily="34" charset="-122"/>
                <a:ea typeface="微软雅黑" pitchFamily="34" charset="-122"/>
              </a:rPr>
              <a:t>    </a:t>
            </a:r>
            <a:r>
              <a:rPr lang="en-US" altLang="zh-CN" sz="1600" dirty="0">
                <a:solidFill>
                  <a:schemeClr val="bg2"/>
                </a:solidFill>
                <a:latin typeface="微软雅黑" pitchFamily="34" charset="-122"/>
                <a:ea typeface="微软雅黑" pitchFamily="34" charset="-122"/>
              </a:rPr>
              <a:t>____    ________________    _____________</a:t>
            </a:r>
          </a:p>
          <a:p>
            <a:pPr>
              <a:lnSpc>
                <a:spcPct val="140000"/>
              </a:lnSpc>
            </a:pPr>
            <a:r>
              <a:rPr lang="en-US" altLang="zh-CN" sz="1600" dirty="0">
                <a:solidFill>
                  <a:schemeClr val="bg2"/>
                </a:solidFill>
                <a:latin typeface="微软雅黑" pitchFamily="34" charset="-122"/>
                <a:ea typeface="微软雅黑" pitchFamily="34" charset="-122"/>
              </a:rPr>
              <a:t>     434    51.809    43.159       23.507    </a:t>
            </a:r>
          </a:p>
          <a:p>
            <a:pPr>
              <a:lnSpc>
                <a:spcPct val="140000"/>
              </a:lnSpc>
            </a:pPr>
            <a:r>
              <a:rPr lang="en-US" altLang="zh-CN" sz="1600" dirty="0">
                <a:solidFill>
                  <a:schemeClr val="bg2"/>
                </a:solidFill>
                <a:latin typeface="微软雅黑" pitchFamily="34" charset="-122"/>
                <a:ea typeface="微软雅黑" pitchFamily="34" charset="-122"/>
              </a:rPr>
              <a:t>     380    51.655    175.58       21.996    </a:t>
            </a:r>
          </a:p>
          <a:p>
            <a:pPr>
              <a:lnSpc>
                <a:spcPct val="140000"/>
              </a:lnSpc>
            </a:pPr>
            <a:r>
              <a:rPr lang="en-US" altLang="zh-CN" sz="1600" dirty="0">
                <a:solidFill>
                  <a:schemeClr val="bg2"/>
                </a:solidFill>
                <a:latin typeface="微软雅黑" pitchFamily="34" charset="-122"/>
                <a:ea typeface="微软雅黑" pitchFamily="34" charset="-122"/>
              </a:rPr>
              <a:t>     401    51.616    340.99       22.596    </a:t>
            </a:r>
          </a:p>
          <a:p>
            <a:pPr>
              <a:lnSpc>
                <a:spcPct val="140000"/>
              </a:lnSpc>
            </a:pPr>
            <a:r>
              <a:rPr lang="en-US" altLang="zh-CN" sz="1600" dirty="0">
                <a:solidFill>
                  <a:schemeClr val="bg2"/>
                </a:solidFill>
                <a:latin typeface="微软雅黑" pitchFamily="34" charset="-122"/>
                <a:ea typeface="微软雅黑" pitchFamily="34" charset="-122"/>
              </a:rPr>
              <a:t>     314    210.98    109.18       19.995    </a:t>
            </a:r>
          </a:p>
          <a:p>
            <a:pPr>
              <a:lnSpc>
                <a:spcPct val="140000"/>
              </a:lnSpc>
            </a:pPr>
            <a:r>
              <a:rPr lang="en-US" altLang="zh-CN" sz="1600" dirty="0">
                <a:solidFill>
                  <a:schemeClr val="bg2"/>
                </a:solidFill>
                <a:latin typeface="微软雅黑" pitchFamily="34" charset="-122"/>
                <a:ea typeface="微软雅黑" pitchFamily="34" charset="-122"/>
              </a:rPr>
              <a:t>     426    218.55    346.65       23.289    </a:t>
            </a:r>
          </a:p>
          <a:p>
            <a:pPr>
              <a:lnSpc>
                <a:spcPct val="140000"/>
              </a:lnSpc>
            </a:pPr>
            <a:r>
              <a:rPr lang="en-US" altLang="zh-CN" sz="1600" dirty="0">
                <a:solidFill>
                  <a:schemeClr val="bg2"/>
                </a:solidFill>
                <a:latin typeface="微软雅黑" pitchFamily="34" charset="-122"/>
                <a:ea typeface="微软雅黑" pitchFamily="34" charset="-122"/>
              </a:rPr>
              <a:t>    3159    322.27    366.04       63.421    </a:t>
            </a:r>
          </a:p>
          <a:p>
            <a:pPr>
              <a:lnSpc>
                <a:spcPct val="140000"/>
              </a:lnSpc>
            </a:pPr>
            <a:r>
              <a:rPr lang="en-US" altLang="zh-CN" sz="1600" dirty="0">
                <a:solidFill>
                  <a:schemeClr val="bg2"/>
                </a:solidFill>
                <a:latin typeface="微软雅黑" pitchFamily="34" charset="-122"/>
                <a:ea typeface="微软雅黑" pitchFamily="34" charset="-122"/>
              </a:rPr>
              <a:t>    3326    391.19    75.586       65.075    </a:t>
            </a:r>
          </a:p>
          <a:p>
            <a:pPr>
              <a:lnSpc>
                <a:spcPct val="140000"/>
              </a:lnSpc>
            </a:pPr>
            <a:r>
              <a:rPr lang="en-US" altLang="zh-CN" sz="1600" dirty="0">
                <a:solidFill>
                  <a:schemeClr val="bg2"/>
                </a:solidFill>
                <a:latin typeface="微软雅黑" pitchFamily="34" charset="-122"/>
                <a:ea typeface="微软雅黑" pitchFamily="34" charset="-122"/>
              </a:rPr>
              <a:t>    4385    410.37    185.52       74.721    </a:t>
            </a:r>
          </a:p>
          <a:p>
            <a:pPr>
              <a:lnSpc>
                <a:spcPct val="140000"/>
              </a:lnSpc>
            </a:pPr>
            <a:r>
              <a:rPr lang="en-US" altLang="zh-CN" sz="1600" dirty="0">
                <a:solidFill>
                  <a:schemeClr val="bg2"/>
                </a:solidFill>
                <a:latin typeface="微软雅黑" pitchFamily="34" charset="-122"/>
                <a:ea typeface="微软雅黑" pitchFamily="34" charset="-122"/>
              </a:rPr>
              <a:t>     457    426.44    347.31       24.122 </a:t>
            </a:r>
          </a:p>
        </p:txBody>
      </p:sp>
      <p:sp>
        <p:nvSpPr>
          <p:cNvPr id="14" name="Rectangle 5">
            <a:extLst>
              <a:ext uri="{FF2B5EF4-FFF2-40B4-BE49-F238E27FC236}">
                <a16:creationId xmlns:a16="http://schemas.microsoft.com/office/drawing/2014/main" id="{FED5C651-3BE0-4913-B99D-EBD623CF91D1}"/>
              </a:ext>
            </a:extLst>
          </p:cNvPr>
          <p:cNvSpPr>
            <a:spLocks noChangeArrowheads="1"/>
          </p:cNvSpPr>
          <p:nvPr/>
        </p:nvSpPr>
        <p:spPr bwMode="auto">
          <a:xfrm>
            <a:off x="539750" y="1199602"/>
            <a:ext cx="331217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4000">
                <a:solidFill>
                  <a:schemeClr val="tx1"/>
                </a:solidFill>
                <a:latin typeface="Times New Roman" panose="02020603050405020304" pitchFamily="18" charset="0"/>
                <a:ea typeface="楷体_GB2312" panose="02010609030101010101" pitchFamily="49" charset="-122"/>
              </a:defRPr>
            </a:lvl1pPr>
            <a:lvl2pPr marL="742950" indent="-285750" eaLnBrk="0" hangingPunct="0">
              <a:defRPr kumimoji="1" sz="4000">
                <a:solidFill>
                  <a:schemeClr val="tx1"/>
                </a:solidFill>
                <a:latin typeface="Times New Roman" panose="02020603050405020304" pitchFamily="18" charset="0"/>
                <a:ea typeface="楷体_GB2312" panose="02010609030101010101" pitchFamily="49" charset="-122"/>
              </a:defRPr>
            </a:lvl2pPr>
            <a:lvl3pPr marL="1143000" indent="-228600" eaLnBrk="0" hangingPunct="0">
              <a:defRPr kumimoji="1" sz="4000">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kumimoji="1" sz="4000">
                <a:solidFill>
                  <a:schemeClr val="tx1"/>
                </a:solidFill>
                <a:latin typeface="Times New Roman" panose="02020603050405020304" pitchFamily="18" charset="0"/>
                <a:ea typeface="楷体_GB2312" panose="02010609030101010101" pitchFamily="49" charset="-122"/>
              </a:defRPr>
            </a:lvl4pPr>
            <a:lvl5pPr marL="2057400" indent="-228600" eaLnBrk="0" hangingPunct="0">
              <a:defRPr kumimoji="1" sz="40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4000">
                <a:solidFill>
                  <a:schemeClr val="tx1"/>
                </a:solidFill>
                <a:latin typeface="Times New Roman" panose="02020603050405020304" pitchFamily="18" charset="0"/>
                <a:ea typeface="楷体_GB2312" panose="02010609030101010101" pitchFamily="49" charset="-122"/>
              </a:defRPr>
            </a:lvl9pPr>
          </a:lstStyle>
          <a:p>
            <a:pPr eaLnBrk="1" hangingPunct="1">
              <a:spcBef>
                <a:spcPct val="20000"/>
              </a:spcBef>
            </a:pPr>
            <a:r>
              <a:rPr lang="en-US" altLang="zh-CN" sz="2000" dirty="0">
                <a:solidFill>
                  <a:srgbClr val="FF0000"/>
                </a:solidFill>
                <a:latin typeface="微软雅黑" panose="020B0503020204020204" pitchFamily="34" charset="-122"/>
                <a:ea typeface="微软雅黑" panose="020B0503020204020204" pitchFamily="34" charset="-122"/>
              </a:rPr>
              <a:t>3.  </a:t>
            </a:r>
            <a:r>
              <a:rPr lang="zh-CN" altLang="en-US" sz="2000" dirty="0">
                <a:solidFill>
                  <a:srgbClr val="FF0000"/>
                </a:solidFill>
                <a:latin typeface="微软雅黑" panose="020B0503020204020204" pitchFamily="34" charset="-122"/>
                <a:ea typeface="微软雅黑" panose="020B0503020204020204" pitchFamily="34" charset="-122"/>
              </a:rPr>
              <a:t>结果</a:t>
            </a:r>
          </a:p>
        </p:txBody>
      </p:sp>
      <p:pic>
        <p:nvPicPr>
          <p:cNvPr id="11266" name="Picture 2">
            <a:extLst>
              <a:ext uri="{FF2B5EF4-FFF2-40B4-BE49-F238E27FC236}">
                <a16:creationId xmlns:a16="http://schemas.microsoft.com/office/drawing/2014/main" id="{A28B05AB-90A4-4510-97E7-89F57C694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788" y="2345053"/>
            <a:ext cx="3117600" cy="261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D125A350-DDF1-4B59-A98E-597943DA799A}"/>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87183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360040" y="836712"/>
            <a:ext cx="83164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r>
              <a:rPr lang="zh-CN" altLang="en-US" sz="2400" b="1" dirty="0">
                <a:latin typeface="微软雅黑" panose="020B0503020204020204" pitchFamily="34" charset="-122"/>
                <a:ea typeface="微软雅黑" panose="020B0503020204020204" pitchFamily="34" charset="-122"/>
              </a:rPr>
              <a:t>第六节  建模案例</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基于图像资料的数据重建与拟合</a:t>
            </a:r>
          </a:p>
        </p:txBody>
      </p:sp>
      <p:sp>
        <p:nvSpPr>
          <p:cNvPr id="4" name="Rectangle 2">
            <a:extLst>
              <a:ext uri="{FF2B5EF4-FFF2-40B4-BE49-F238E27FC236}">
                <a16:creationId xmlns:a16="http://schemas.microsoft.com/office/drawing/2014/main" id="{2CDF15F9-A540-44EA-9838-838BE77E4343}"/>
              </a:ext>
            </a:extLst>
          </p:cNvPr>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组合 5">
            <a:extLst>
              <a:ext uri="{FF2B5EF4-FFF2-40B4-BE49-F238E27FC236}">
                <a16:creationId xmlns:a16="http://schemas.microsoft.com/office/drawing/2014/main" id="{D0FE3538-7791-4771-A4E5-6DB7EA6B6EDC}"/>
              </a:ext>
            </a:extLst>
          </p:cNvPr>
          <p:cNvGrpSpPr/>
          <p:nvPr/>
        </p:nvGrpSpPr>
        <p:grpSpPr>
          <a:xfrm>
            <a:off x="251520" y="1556793"/>
            <a:ext cx="4968552" cy="4192943"/>
            <a:chOff x="251520" y="699542"/>
            <a:chExt cx="4968552" cy="4192943"/>
          </a:xfrm>
        </p:grpSpPr>
        <p:sp>
          <p:nvSpPr>
            <p:cNvPr id="7" name="Rectangle 6"/>
            <p:cNvSpPr>
              <a:spLocks noChangeArrowheads="1"/>
            </p:cNvSpPr>
            <p:nvPr/>
          </p:nvSpPr>
          <p:spPr bwMode="auto">
            <a:xfrm>
              <a:off x="251520" y="699542"/>
              <a:ext cx="4968552" cy="4192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chemeClr val="bg2"/>
                  </a:solidFill>
                  <a:latin typeface="微软雅黑" pitchFamily="34" charset="-122"/>
                  <a:ea typeface="微软雅黑" pitchFamily="34" charset="-122"/>
                </a:rPr>
                <a:t>【</a:t>
              </a:r>
              <a:r>
                <a:rPr lang="en-US" altLang="en-US" sz="2000" dirty="0">
                  <a:solidFill>
                    <a:schemeClr val="hlink"/>
                  </a:solidFill>
                  <a:latin typeface="微软雅黑" pitchFamily="34" charset="-122"/>
                  <a:ea typeface="微软雅黑" pitchFamily="34" charset="-122"/>
                </a:rPr>
                <a:t>例6-</a:t>
              </a:r>
              <a:r>
                <a:rPr lang="en-US" altLang="zh-CN" sz="2000" dirty="0">
                  <a:solidFill>
                    <a:schemeClr val="hlink"/>
                  </a:solidFill>
                  <a:latin typeface="微软雅黑" pitchFamily="34" charset="-122"/>
                  <a:ea typeface="微软雅黑" pitchFamily="34" charset="-122"/>
                </a:rPr>
                <a:t>1</a:t>
              </a:r>
              <a:r>
                <a:rPr lang="en-US" altLang="en-US" sz="2000" dirty="0">
                  <a:solidFill>
                    <a:schemeClr val="bg2"/>
                  </a:solidFill>
                  <a:latin typeface="微软雅黑" pitchFamily="34" charset="-122"/>
                  <a:ea typeface="微软雅黑" pitchFamily="34" charset="-122"/>
                </a:rPr>
                <a:t>】</a:t>
              </a:r>
              <a:r>
                <a:rPr lang="zh-CN" altLang="en-US" sz="2000" dirty="0">
                  <a:solidFill>
                    <a:schemeClr val="bg2"/>
                  </a:solidFill>
                  <a:latin typeface="微软雅黑" pitchFamily="34" charset="-122"/>
                  <a:ea typeface="微软雅黑" pitchFamily="34" charset="-122"/>
                </a:rPr>
                <a:t>这里有一幅图像资料，如右图所示，图像文件名为</a:t>
              </a:r>
              <a:r>
                <a:rPr lang="en-US" altLang="zh-CN" sz="2000" dirty="0">
                  <a:solidFill>
                    <a:schemeClr val="bg2"/>
                  </a:solidFill>
                  <a:latin typeface="微软雅黑" pitchFamily="34" charset="-122"/>
                  <a:ea typeface="微软雅黑" pitchFamily="34" charset="-122"/>
                </a:rPr>
                <a:t>FittingLine.bmp</a:t>
              </a:r>
              <a:r>
                <a:rPr lang="zh-CN" altLang="en-US" sz="2000" dirty="0">
                  <a:solidFill>
                    <a:schemeClr val="bg2"/>
                  </a:solidFill>
                  <a:latin typeface="微软雅黑" pitchFamily="34" charset="-122"/>
                  <a:ea typeface="微软雅黑" pitchFamily="34" charset="-122"/>
                </a:rPr>
                <a:t>。由于原始资料遗失，手头已经没有作图的原始数据，只有这幅图像，从图像上能看出图中曲线方程为</a:t>
              </a:r>
            </a:p>
            <a:p>
              <a:pPr>
                <a:lnSpc>
                  <a:spcPct val="150000"/>
                </a:lnSpc>
              </a:pPr>
              <a:r>
                <a:rPr lang="zh-CN" altLang="en-US" sz="2000" dirty="0">
                  <a:solidFill>
                    <a:schemeClr val="bg2"/>
                  </a:solidFill>
                  <a:latin typeface="微软雅黑" pitchFamily="34" charset="-122"/>
                  <a:ea typeface="微软雅黑" pitchFamily="34" charset="-122"/>
                </a:rPr>
                <a:t> </a:t>
              </a:r>
            </a:p>
            <a:p>
              <a:pPr>
                <a:lnSpc>
                  <a:spcPct val="150000"/>
                </a:lnSpc>
              </a:pPr>
              <a:r>
                <a:rPr lang="zh-CN" altLang="en-US" sz="2000" dirty="0">
                  <a:solidFill>
                    <a:schemeClr val="bg2"/>
                  </a:solidFill>
                  <a:latin typeface="微软雅黑" pitchFamily="34" charset="-122"/>
                  <a:ea typeface="微软雅黑" pitchFamily="34" charset="-122"/>
                </a:rPr>
                <a:t>但是其中的参数</a:t>
              </a:r>
              <a:r>
                <a:rPr lang="en-US" altLang="zh-CN" sz="2000" dirty="0">
                  <a:solidFill>
                    <a:schemeClr val="bg2"/>
                  </a:solidFill>
                  <a:latin typeface="微软雅黑" pitchFamily="34" charset="-122"/>
                  <a:ea typeface="微软雅黑" pitchFamily="34" charset="-122"/>
                </a:rPr>
                <a:t>A</a:t>
              </a:r>
              <a:r>
                <a:rPr lang="zh-CN" altLang="en-US" sz="2000" dirty="0">
                  <a:solidFill>
                    <a:schemeClr val="bg2"/>
                  </a:solidFill>
                  <a:latin typeface="微软雅黑" pitchFamily="34" charset="-122"/>
                  <a:ea typeface="微软雅黑" pitchFamily="34" charset="-122"/>
                </a:rPr>
                <a:t> 、</a:t>
              </a:r>
              <a:r>
                <a:rPr lang="en-US" altLang="zh-CN" sz="2000" dirty="0">
                  <a:solidFill>
                    <a:schemeClr val="bg2"/>
                  </a:solidFill>
                  <a:latin typeface="微软雅黑" pitchFamily="34" charset="-122"/>
                  <a:ea typeface="微软雅黑" pitchFamily="34" charset="-122"/>
                </a:rPr>
                <a:t>B</a:t>
              </a:r>
              <a:r>
                <a:rPr lang="zh-CN" altLang="en-US" sz="2000" dirty="0">
                  <a:solidFill>
                    <a:schemeClr val="bg2"/>
                  </a:solidFill>
                  <a:latin typeface="微软雅黑" pitchFamily="34" charset="-122"/>
                  <a:ea typeface="微软雅黑" pitchFamily="34" charset="-122"/>
                </a:rPr>
                <a:t> 和</a:t>
              </a:r>
              <a:r>
                <a:rPr lang="en-US" altLang="zh-CN" sz="2000" dirty="0">
                  <a:solidFill>
                    <a:schemeClr val="bg2"/>
                  </a:solidFill>
                  <a:latin typeface="微软雅黑" pitchFamily="34" charset="-122"/>
                  <a:ea typeface="微软雅黑" pitchFamily="34" charset="-122"/>
                </a:rPr>
                <a:t>C</a:t>
              </a:r>
              <a:r>
                <a:rPr lang="zh-CN" altLang="en-US" sz="2000">
                  <a:solidFill>
                    <a:schemeClr val="bg2"/>
                  </a:solidFill>
                  <a:latin typeface="微软雅黑" pitchFamily="34" charset="-122"/>
                  <a:ea typeface="微软雅黑" pitchFamily="34" charset="-122"/>
                </a:rPr>
                <a:t> </a:t>
              </a:r>
              <a:r>
                <a:rPr lang="zh-CN" altLang="en-US" sz="2000" dirty="0">
                  <a:solidFill>
                    <a:schemeClr val="bg2"/>
                  </a:solidFill>
                  <a:latin typeface="微软雅黑" pitchFamily="34" charset="-122"/>
                  <a:ea typeface="微软雅黑" pitchFamily="34" charset="-122"/>
                </a:rPr>
                <a:t>都是未知的，现在需要根据这幅图像重建绘图的原始数据，并求出图中蓝色曲线的方程。</a:t>
              </a:r>
            </a:p>
          </p:txBody>
        </p:sp>
        <p:graphicFrame>
          <p:nvGraphicFramePr>
            <p:cNvPr id="5" name="对象 4">
              <a:extLst>
                <a:ext uri="{FF2B5EF4-FFF2-40B4-BE49-F238E27FC236}">
                  <a16:creationId xmlns:a16="http://schemas.microsoft.com/office/drawing/2014/main" id="{65663A06-704D-41B6-8CC0-89250B8BB2AE}"/>
                </a:ext>
              </a:extLst>
            </p:cNvPr>
            <p:cNvGraphicFramePr>
              <a:graphicFrameLocks noChangeAspect="1"/>
            </p:cNvGraphicFramePr>
            <p:nvPr>
              <p:extLst>
                <p:ext uri="{D42A27DB-BD31-4B8C-83A1-F6EECF244321}">
                  <p14:modId xmlns:p14="http://schemas.microsoft.com/office/powerpoint/2010/main" val="4029779133"/>
                </p:ext>
              </p:extLst>
            </p:nvPr>
          </p:nvGraphicFramePr>
          <p:xfrm>
            <a:off x="1115615" y="3003798"/>
            <a:ext cx="3329931" cy="576064"/>
          </p:xfrm>
          <a:graphic>
            <a:graphicData uri="http://schemas.openxmlformats.org/presentationml/2006/ole">
              <mc:AlternateContent xmlns:mc="http://schemas.openxmlformats.org/markup-compatibility/2006">
                <mc:Choice xmlns:v="urn:schemas-microsoft-com:vml" Requires="v">
                  <p:oleObj name="Equation" r:id="rId2" imgW="2260600" imgH="393700" progId="Equation.DSMT4">
                    <p:embed/>
                  </p:oleObj>
                </mc:Choice>
                <mc:Fallback>
                  <p:oleObj name="Equation" r:id="rId2" imgW="2260600" imgH="3937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5" y="3003798"/>
                          <a:ext cx="3329931" cy="576064"/>
                        </a:xfrm>
                        <a:prstGeom prst="rect">
                          <a:avLst/>
                        </a:prstGeom>
                        <a:noFill/>
                      </p:spPr>
                    </p:pic>
                  </p:oleObj>
                </mc:Fallback>
              </mc:AlternateContent>
            </a:graphicData>
          </a:graphic>
        </p:graphicFrame>
      </p:grpSp>
      <p:pic>
        <p:nvPicPr>
          <p:cNvPr id="10" name="图片 9">
            <a:extLst>
              <a:ext uri="{FF2B5EF4-FFF2-40B4-BE49-F238E27FC236}">
                <a16:creationId xmlns:a16="http://schemas.microsoft.com/office/drawing/2014/main" id="{CF611633-0780-4CB3-B068-BB1DED24A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3" y="1738829"/>
            <a:ext cx="3748781" cy="3081416"/>
          </a:xfrm>
          <a:prstGeom prst="rect">
            <a:avLst/>
          </a:prstGeom>
        </p:spPr>
      </p:pic>
      <p:sp>
        <p:nvSpPr>
          <p:cNvPr id="13" name="日期占位符 12">
            <a:extLst>
              <a:ext uri="{FF2B5EF4-FFF2-40B4-BE49-F238E27FC236}">
                <a16:creationId xmlns:a16="http://schemas.microsoft.com/office/drawing/2014/main" id="{D0F151D9-29A7-48F8-A21B-8153BFDD7E64}"/>
              </a:ext>
            </a:extLst>
          </p:cNvPr>
          <p:cNvSpPr>
            <a:spLocks noGrp="1"/>
          </p:cNvSpPr>
          <p:nvPr>
            <p:ph type="dt" sz="half" idx="10"/>
          </p:nvPr>
        </p:nvSpPr>
        <p:spPr/>
        <p:txBody>
          <a:bodyPr/>
          <a:lstStyle/>
          <a:p>
            <a:pPr>
              <a:defRPr/>
            </a:pPr>
            <a:fld id="{AB60F1AE-1AA1-4A43-B4A3-A1D2DE580497}"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3CA2A00A-34B6-435F-9ADA-549E4B3A4762}"/>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160599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373688" y="1484784"/>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rgbClr val="FF0000"/>
                </a:solidFill>
                <a:latin typeface="微软雅黑" pitchFamily="34" charset="-122"/>
                <a:ea typeface="微软雅黑" pitchFamily="34" charset="-122"/>
              </a:rPr>
              <a:t>1. </a:t>
            </a:r>
            <a:r>
              <a:rPr lang="zh-CN" altLang="en-US" sz="2000" dirty="0">
                <a:solidFill>
                  <a:srgbClr val="FF0000"/>
                </a:solidFill>
                <a:latin typeface="微软雅黑" pitchFamily="34" charset="-122"/>
                <a:ea typeface="微软雅黑" pitchFamily="34" charset="-122"/>
              </a:rPr>
              <a:t>读取图像</a:t>
            </a:r>
            <a:endParaRPr lang="en-US" altLang="en-US" sz="2000" dirty="0">
              <a:solidFill>
                <a:srgbClr val="FF0000"/>
              </a:solidFill>
              <a:latin typeface="微软雅黑" pitchFamily="34" charset="-122"/>
              <a:ea typeface="微软雅黑" pitchFamily="34" charset="-122"/>
            </a:endParaRPr>
          </a:p>
        </p:txBody>
      </p:sp>
      <p:sp>
        <p:nvSpPr>
          <p:cNvPr id="8" name="Rectangle 3"/>
          <p:cNvSpPr>
            <a:spLocks noChangeArrowheads="1"/>
          </p:cNvSpPr>
          <p:nvPr/>
        </p:nvSpPr>
        <p:spPr bwMode="auto">
          <a:xfrm>
            <a:off x="651892" y="1988841"/>
            <a:ext cx="3992116" cy="74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IM = </a:t>
            </a:r>
            <a:r>
              <a:rPr lang="en-US" altLang="zh-CN" sz="1600" dirty="0" err="1">
                <a:solidFill>
                  <a:schemeClr val="bg2"/>
                </a:solidFill>
                <a:latin typeface="微软雅黑" pitchFamily="34" charset="-122"/>
                <a:ea typeface="微软雅黑" pitchFamily="34" charset="-122"/>
              </a:rPr>
              <a:t>imread</a:t>
            </a:r>
            <a:r>
              <a:rPr lang="en-US" altLang="zh-CN" sz="1600" dirty="0">
                <a:solidFill>
                  <a:schemeClr val="bg2"/>
                </a:solidFill>
                <a:latin typeface="微软雅黑" pitchFamily="34" charset="-122"/>
                <a:ea typeface="微软雅黑" pitchFamily="34" charset="-122"/>
              </a:rPr>
              <a:t>('FittingLine.bmp');</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whos</a:t>
            </a:r>
            <a:r>
              <a:rPr lang="en-US" altLang="zh-CN" sz="1600" dirty="0">
                <a:solidFill>
                  <a:schemeClr val="bg2"/>
                </a:solidFill>
                <a:latin typeface="微软雅黑" pitchFamily="34" charset="-122"/>
                <a:ea typeface="微软雅黑" pitchFamily="34" charset="-122"/>
              </a:rPr>
              <a:t>  IM</a:t>
            </a:r>
          </a:p>
        </p:txBody>
      </p:sp>
      <p:sp>
        <p:nvSpPr>
          <p:cNvPr id="10" name="Rectangle 8"/>
          <p:cNvSpPr>
            <a:spLocks noChangeArrowheads="1"/>
          </p:cNvSpPr>
          <p:nvPr/>
        </p:nvSpPr>
        <p:spPr bwMode="auto">
          <a:xfrm>
            <a:off x="357158" y="951112"/>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b="1" dirty="0">
                <a:latin typeface="微软雅黑" pitchFamily="34" charset="-122"/>
                <a:ea typeface="微软雅黑" pitchFamily="34" charset="-122"/>
              </a:rPr>
              <a:t>一、重建图像数据</a:t>
            </a:r>
          </a:p>
        </p:txBody>
      </p:sp>
      <p:sp>
        <p:nvSpPr>
          <p:cNvPr id="9" name="Rectangle 6">
            <a:extLst>
              <a:ext uri="{FF2B5EF4-FFF2-40B4-BE49-F238E27FC236}">
                <a16:creationId xmlns:a16="http://schemas.microsoft.com/office/drawing/2014/main" id="{C0202E64-6FFF-4D04-AC13-12F8493E5C91}"/>
              </a:ext>
            </a:extLst>
          </p:cNvPr>
          <p:cNvSpPr>
            <a:spLocks noChangeArrowheads="1"/>
          </p:cNvSpPr>
          <p:nvPr/>
        </p:nvSpPr>
        <p:spPr bwMode="auto">
          <a:xfrm>
            <a:off x="373688" y="2828581"/>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rgbClr val="FF0000"/>
                </a:solidFill>
                <a:latin typeface="微软雅黑" pitchFamily="34" charset="-122"/>
                <a:ea typeface="微软雅黑" pitchFamily="34" charset="-122"/>
              </a:rPr>
              <a:t>2. </a:t>
            </a:r>
            <a:r>
              <a:rPr lang="zh-CN" altLang="en-US" sz="2000" dirty="0">
                <a:solidFill>
                  <a:srgbClr val="FF0000"/>
                </a:solidFill>
                <a:latin typeface="微软雅黑" pitchFamily="34" charset="-122"/>
                <a:ea typeface="微软雅黑" pitchFamily="34" charset="-122"/>
              </a:rPr>
              <a:t>去除坐标框</a:t>
            </a:r>
            <a:endParaRPr lang="en-US" altLang="en-US" sz="2000" dirty="0">
              <a:solidFill>
                <a:srgbClr val="FF0000"/>
              </a:solidFill>
              <a:latin typeface="微软雅黑" pitchFamily="34" charset="-122"/>
              <a:ea typeface="微软雅黑" pitchFamily="34" charset="-122"/>
            </a:endParaRPr>
          </a:p>
        </p:txBody>
      </p:sp>
      <p:sp>
        <p:nvSpPr>
          <p:cNvPr id="11" name="Rectangle 3">
            <a:extLst>
              <a:ext uri="{FF2B5EF4-FFF2-40B4-BE49-F238E27FC236}">
                <a16:creationId xmlns:a16="http://schemas.microsoft.com/office/drawing/2014/main" id="{DA910C00-2752-4DF1-99E9-732654F1773B}"/>
              </a:ext>
            </a:extLst>
          </p:cNvPr>
          <p:cNvSpPr>
            <a:spLocks noChangeArrowheads="1"/>
          </p:cNvSpPr>
          <p:nvPr/>
        </p:nvSpPr>
        <p:spPr bwMode="auto">
          <a:xfrm>
            <a:off x="657064" y="3356992"/>
            <a:ext cx="6552728" cy="246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Red = IM(:,:,1);</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Rrow</a:t>
            </a:r>
            <a:r>
              <a:rPr lang="en-US" altLang="zh-CN" sz="1600" dirty="0">
                <a:solidFill>
                  <a:schemeClr val="bg2"/>
                </a:solidFill>
                <a:latin typeface="微软雅黑" pitchFamily="34" charset="-122"/>
                <a:ea typeface="微软雅黑" pitchFamily="34" charset="-122"/>
              </a:rPr>
              <a:t> = sum(Red,2);</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idrow</a:t>
            </a:r>
            <a:r>
              <a:rPr lang="en-US" altLang="zh-CN" sz="1600" dirty="0">
                <a:solidFill>
                  <a:schemeClr val="bg2"/>
                </a:solidFill>
                <a:latin typeface="微软雅黑" pitchFamily="34" charset="-122"/>
                <a:ea typeface="微软雅黑" pitchFamily="34" charset="-122"/>
              </a:rPr>
              <a:t>] = mink(Rrow,2);</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Rcol</a:t>
            </a:r>
            <a:r>
              <a:rPr lang="en-US" altLang="zh-CN" sz="1600" dirty="0">
                <a:solidFill>
                  <a:schemeClr val="bg2"/>
                </a:solidFill>
                <a:latin typeface="微软雅黑" pitchFamily="34" charset="-122"/>
                <a:ea typeface="微软雅黑" pitchFamily="34" charset="-122"/>
              </a:rPr>
              <a:t> = sum(Red);</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idcol</a:t>
            </a:r>
            <a:r>
              <a:rPr lang="en-US" altLang="zh-CN" sz="1600" dirty="0">
                <a:solidFill>
                  <a:schemeClr val="bg2"/>
                </a:solidFill>
                <a:latin typeface="微软雅黑" pitchFamily="34" charset="-122"/>
                <a:ea typeface="微软雅黑" pitchFamily="34" charset="-122"/>
              </a:rPr>
              <a:t>] = mink(Rcol,2);</a:t>
            </a:r>
          </a:p>
          <a:p>
            <a:pPr>
              <a:lnSpc>
                <a:spcPct val="140000"/>
              </a:lnSpc>
            </a:pPr>
            <a:r>
              <a:rPr lang="en-US" altLang="zh-CN" sz="1600" dirty="0">
                <a:solidFill>
                  <a:schemeClr val="bg2"/>
                </a:solidFill>
                <a:latin typeface="微软雅黑" pitchFamily="34" charset="-122"/>
                <a:ea typeface="微软雅黑" pitchFamily="34" charset="-122"/>
              </a:rPr>
              <a:t>&gt;&gt; I = IM(min(</a:t>
            </a:r>
            <a:r>
              <a:rPr lang="en-US" altLang="zh-CN" sz="1600" dirty="0" err="1">
                <a:solidFill>
                  <a:schemeClr val="bg2"/>
                </a:solidFill>
                <a:latin typeface="微软雅黑" pitchFamily="34" charset="-122"/>
                <a:ea typeface="微软雅黑" pitchFamily="34" charset="-122"/>
              </a:rPr>
              <a:t>idrow</a:t>
            </a:r>
            <a:r>
              <a:rPr lang="en-US" altLang="zh-CN" sz="1600" dirty="0">
                <a:solidFill>
                  <a:schemeClr val="bg2"/>
                </a:solidFill>
                <a:latin typeface="微软雅黑" pitchFamily="34" charset="-122"/>
                <a:ea typeface="微软雅黑" pitchFamily="34" charset="-122"/>
              </a:rPr>
              <a:t>):max(</a:t>
            </a:r>
            <a:r>
              <a:rPr lang="en-US" altLang="zh-CN" sz="1600" dirty="0" err="1">
                <a:solidFill>
                  <a:schemeClr val="bg2"/>
                </a:solidFill>
                <a:latin typeface="微软雅黑" pitchFamily="34" charset="-122"/>
                <a:ea typeface="微软雅黑" pitchFamily="34" charset="-122"/>
              </a:rPr>
              <a:t>idrow</a:t>
            </a:r>
            <a:r>
              <a:rPr lang="en-US" altLang="zh-CN" sz="1600" dirty="0">
                <a:solidFill>
                  <a:schemeClr val="bg2"/>
                </a:solidFill>
                <a:latin typeface="微软雅黑" pitchFamily="34" charset="-122"/>
                <a:ea typeface="微软雅黑" pitchFamily="34" charset="-122"/>
              </a:rPr>
              <a:t>),min(</a:t>
            </a:r>
            <a:r>
              <a:rPr lang="en-US" altLang="zh-CN" sz="1600" dirty="0" err="1">
                <a:solidFill>
                  <a:schemeClr val="bg2"/>
                </a:solidFill>
                <a:latin typeface="微软雅黑" pitchFamily="34" charset="-122"/>
                <a:ea typeface="微软雅黑" pitchFamily="34" charset="-122"/>
              </a:rPr>
              <a:t>idcol</a:t>
            </a:r>
            <a:r>
              <a:rPr lang="en-US" altLang="zh-CN" sz="1600" dirty="0">
                <a:solidFill>
                  <a:schemeClr val="bg2"/>
                </a:solidFill>
                <a:latin typeface="微软雅黑" pitchFamily="34" charset="-122"/>
                <a:ea typeface="微软雅黑" pitchFamily="34" charset="-122"/>
              </a:rPr>
              <a:t>):max(</a:t>
            </a:r>
            <a:r>
              <a:rPr lang="en-US" altLang="zh-CN" sz="1600" dirty="0" err="1">
                <a:solidFill>
                  <a:schemeClr val="bg2"/>
                </a:solidFill>
                <a:latin typeface="微软雅黑" pitchFamily="34" charset="-122"/>
                <a:ea typeface="微软雅黑" pitchFamily="34" charset="-122"/>
              </a:rPr>
              <a:t>idcol</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imshow</a:t>
            </a:r>
            <a:r>
              <a:rPr lang="en-US" altLang="zh-CN" sz="1600" dirty="0">
                <a:solidFill>
                  <a:schemeClr val="bg2"/>
                </a:solidFill>
                <a:latin typeface="微软雅黑" pitchFamily="34" charset="-122"/>
                <a:ea typeface="微软雅黑" pitchFamily="34" charset="-122"/>
              </a:rPr>
              <a:t>(I)</a:t>
            </a:r>
          </a:p>
        </p:txBody>
      </p:sp>
      <p:pic>
        <p:nvPicPr>
          <p:cNvPr id="6" name="图片 5">
            <a:extLst>
              <a:ext uri="{FF2B5EF4-FFF2-40B4-BE49-F238E27FC236}">
                <a16:creationId xmlns:a16="http://schemas.microsoft.com/office/drawing/2014/main" id="{A5E6020D-701D-4C69-AF52-E184F2D74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1818492"/>
            <a:ext cx="3848100" cy="3019425"/>
          </a:xfrm>
          <a:prstGeom prst="rect">
            <a:avLst/>
          </a:prstGeom>
        </p:spPr>
      </p:pic>
      <p:sp>
        <p:nvSpPr>
          <p:cNvPr id="14" name="日期占位符 13">
            <a:extLst>
              <a:ext uri="{FF2B5EF4-FFF2-40B4-BE49-F238E27FC236}">
                <a16:creationId xmlns:a16="http://schemas.microsoft.com/office/drawing/2014/main" id="{9B7DC120-9A07-426A-B1B7-FCC6EB4783BC}"/>
              </a:ext>
            </a:extLst>
          </p:cNvPr>
          <p:cNvSpPr>
            <a:spLocks noGrp="1"/>
          </p:cNvSpPr>
          <p:nvPr>
            <p:ph type="dt" sz="half" idx="10"/>
          </p:nvPr>
        </p:nvSpPr>
        <p:spPr/>
        <p:txBody>
          <a:bodyPr/>
          <a:lstStyle/>
          <a:p>
            <a:pPr>
              <a:defRPr/>
            </a:pPr>
            <a:fld id="{205AC986-EBB8-41E6-81C1-BAF12C20D425}"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75094DAA-00E3-4E43-ADF7-4BADF9FFBC87}"/>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571034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373688" y="1484784"/>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rgbClr val="FF0000"/>
                </a:solidFill>
                <a:latin typeface="微软雅黑" pitchFamily="34" charset="-122"/>
                <a:ea typeface="微软雅黑" pitchFamily="34" charset="-122"/>
              </a:rPr>
              <a:t>3. </a:t>
            </a:r>
            <a:r>
              <a:rPr lang="zh-CN" altLang="en-US" sz="2000" dirty="0">
                <a:solidFill>
                  <a:srgbClr val="FF0000"/>
                </a:solidFill>
                <a:latin typeface="微软雅黑" pitchFamily="34" charset="-122"/>
                <a:ea typeface="微软雅黑" pitchFamily="34" charset="-122"/>
              </a:rPr>
              <a:t>提取图中曲线上点的像素坐标</a:t>
            </a:r>
            <a:endParaRPr lang="en-US" altLang="en-US" sz="2000" dirty="0">
              <a:solidFill>
                <a:srgbClr val="FF0000"/>
              </a:solidFill>
              <a:latin typeface="微软雅黑" pitchFamily="34" charset="-122"/>
              <a:ea typeface="微软雅黑" pitchFamily="34" charset="-122"/>
            </a:endParaRPr>
          </a:p>
        </p:txBody>
      </p:sp>
      <p:sp>
        <p:nvSpPr>
          <p:cNvPr id="8" name="Rectangle 3"/>
          <p:cNvSpPr>
            <a:spLocks noChangeArrowheads="1"/>
          </p:cNvSpPr>
          <p:nvPr/>
        </p:nvSpPr>
        <p:spPr bwMode="auto">
          <a:xfrm>
            <a:off x="683568" y="1988841"/>
            <a:ext cx="7776864" cy="108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BluePoints = (I(:,:,1) == 0 &amp; I(:,:,2) == 0 &amp; I(:,:,3) == 255);</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ypixel,xpixel</a:t>
            </a:r>
            <a:r>
              <a:rPr lang="en-US" altLang="zh-CN" sz="1600" dirty="0">
                <a:solidFill>
                  <a:schemeClr val="bg2"/>
                </a:solidFill>
                <a:latin typeface="微软雅黑" pitchFamily="34" charset="-122"/>
                <a:ea typeface="微软雅黑" pitchFamily="34" charset="-122"/>
              </a:rPr>
              <a:t>] = find(</a:t>
            </a:r>
            <a:r>
              <a:rPr lang="en-US" altLang="zh-CN" sz="1600" dirty="0" err="1">
                <a:solidFill>
                  <a:schemeClr val="bg2"/>
                </a:solidFill>
                <a:latin typeface="微软雅黑" pitchFamily="34" charset="-122"/>
                <a:ea typeface="微软雅黑" pitchFamily="34" charset="-122"/>
              </a:rPr>
              <a:t>BluePoints</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size(</a:t>
            </a:r>
            <a:r>
              <a:rPr lang="en-US" altLang="zh-CN" sz="1600" dirty="0" err="1">
                <a:solidFill>
                  <a:schemeClr val="bg2"/>
                </a:solidFill>
                <a:latin typeface="微软雅黑" pitchFamily="34" charset="-122"/>
                <a:ea typeface="微软雅黑" pitchFamily="34" charset="-122"/>
              </a:rPr>
              <a:t>xpixel</a:t>
            </a:r>
            <a:r>
              <a:rPr lang="en-US" altLang="zh-CN" sz="1600" dirty="0">
                <a:solidFill>
                  <a:schemeClr val="bg2"/>
                </a:solidFill>
                <a:latin typeface="微软雅黑" pitchFamily="34" charset="-122"/>
                <a:ea typeface="微软雅黑" pitchFamily="34" charset="-122"/>
              </a:rPr>
              <a:t>)</a:t>
            </a:r>
          </a:p>
        </p:txBody>
      </p:sp>
      <p:sp>
        <p:nvSpPr>
          <p:cNvPr id="10" name="Rectangle 8"/>
          <p:cNvSpPr>
            <a:spLocks noChangeArrowheads="1"/>
          </p:cNvSpPr>
          <p:nvPr/>
        </p:nvSpPr>
        <p:spPr bwMode="auto">
          <a:xfrm>
            <a:off x="357158" y="951112"/>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b="1" dirty="0">
                <a:latin typeface="微软雅黑" pitchFamily="34" charset="-122"/>
                <a:ea typeface="微软雅黑" pitchFamily="34" charset="-122"/>
              </a:rPr>
              <a:t>一、重建图像数据</a:t>
            </a:r>
          </a:p>
        </p:txBody>
      </p:sp>
      <p:sp>
        <p:nvSpPr>
          <p:cNvPr id="9" name="Rectangle 6">
            <a:extLst>
              <a:ext uri="{FF2B5EF4-FFF2-40B4-BE49-F238E27FC236}">
                <a16:creationId xmlns:a16="http://schemas.microsoft.com/office/drawing/2014/main" id="{C0202E64-6FFF-4D04-AC13-12F8493E5C91}"/>
              </a:ext>
            </a:extLst>
          </p:cNvPr>
          <p:cNvSpPr>
            <a:spLocks noChangeArrowheads="1"/>
          </p:cNvSpPr>
          <p:nvPr/>
        </p:nvSpPr>
        <p:spPr bwMode="auto">
          <a:xfrm>
            <a:off x="373688" y="3369603"/>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rgbClr val="FF0000"/>
                </a:solidFill>
                <a:latin typeface="微软雅黑" pitchFamily="34" charset="-122"/>
                <a:ea typeface="微软雅黑" pitchFamily="34" charset="-122"/>
              </a:rPr>
              <a:t>4. </a:t>
            </a:r>
            <a:r>
              <a:rPr lang="zh-CN" altLang="en-US" sz="2000" dirty="0">
                <a:solidFill>
                  <a:srgbClr val="FF0000"/>
                </a:solidFill>
                <a:latin typeface="微软雅黑" pitchFamily="34" charset="-122"/>
                <a:ea typeface="微软雅黑" pitchFamily="34" charset="-122"/>
              </a:rPr>
              <a:t>将像素坐标转换为实际坐标</a:t>
            </a:r>
            <a:endParaRPr lang="en-US" altLang="en-US" sz="2000" dirty="0">
              <a:solidFill>
                <a:srgbClr val="FF0000"/>
              </a:solidFill>
              <a:latin typeface="微软雅黑" pitchFamily="34" charset="-122"/>
              <a:ea typeface="微软雅黑" pitchFamily="34" charset="-122"/>
            </a:endParaRPr>
          </a:p>
        </p:txBody>
      </p:sp>
      <p:sp>
        <p:nvSpPr>
          <p:cNvPr id="11" name="Rectangle 3">
            <a:extLst>
              <a:ext uri="{FF2B5EF4-FFF2-40B4-BE49-F238E27FC236}">
                <a16:creationId xmlns:a16="http://schemas.microsoft.com/office/drawing/2014/main" id="{DA910C00-2752-4DF1-99E9-732654F1773B}"/>
              </a:ext>
            </a:extLst>
          </p:cNvPr>
          <p:cNvSpPr>
            <a:spLocks noChangeArrowheads="1"/>
          </p:cNvSpPr>
          <p:nvPr/>
        </p:nvSpPr>
        <p:spPr bwMode="auto">
          <a:xfrm>
            <a:off x="683568" y="3898014"/>
            <a:ext cx="7776864" cy="212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m = size(I, 1);</a:t>
            </a:r>
          </a:p>
          <a:p>
            <a:pPr>
              <a:lnSpc>
                <a:spcPct val="140000"/>
              </a:lnSpc>
            </a:pPr>
            <a:r>
              <a:rPr lang="en-US" altLang="zh-CN" sz="1600" dirty="0">
                <a:solidFill>
                  <a:schemeClr val="bg2"/>
                </a:solidFill>
                <a:latin typeface="微软雅黑" pitchFamily="34" charset="-122"/>
                <a:ea typeface="微软雅黑" pitchFamily="34" charset="-122"/>
              </a:rPr>
              <a:t>&gt;&gt; n = size(I, 2);</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x_xishu</a:t>
            </a:r>
            <a:r>
              <a:rPr lang="en-US" altLang="zh-CN" sz="1600" dirty="0">
                <a:solidFill>
                  <a:schemeClr val="bg2"/>
                </a:solidFill>
                <a:latin typeface="微软雅黑" pitchFamily="34" charset="-122"/>
                <a:ea typeface="微软雅黑" pitchFamily="34" charset="-122"/>
              </a:rPr>
              <a:t> = 1/(n-1);</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y_xishu</a:t>
            </a:r>
            <a:r>
              <a:rPr lang="en-US" altLang="zh-CN" sz="1600" dirty="0">
                <a:solidFill>
                  <a:schemeClr val="bg2"/>
                </a:solidFill>
                <a:latin typeface="微软雅黑" pitchFamily="34" charset="-122"/>
                <a:ea typeface="微软雅黑" pitchFamily="34" charset="-122"/>
              </a:rPr>
              <a:t> = 9/(m-1);</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xreal</a:t>
            </a:r>
            <a:r>
              <a:rPr lang="en-US" altLang="zh-CN" sz="1600" dirty="0">
                <a:solidFill>
                  <a:schemeClr val="bg2"/>
                </a:solidFill>
                <a:latin typeface="微软雅黑" pitchFamily="34" charset="-122"/>
                <a:ea typeface="微软雅黑" pitchFamily="34" charset="-122"/>
              </a:rPr>
              <a:t> = (xpixel-1)*</a:t>
            </a:r>
            <a:r>
              <a:rPr lang="en-US" altLang="zh-CN" sz="1600" dirty="0" err="1">
                <a:solidFill>
                  <a:schemeClr val="bg2"/>
                </a:solidFill>
                <a:latin typeface="微软雅黑" pitchFamily="34" charset="-122"/>
                <a:ea typeface="微软雅黑" pitchFamily="34" charset="-122"/>
              </a:rPr>
              <a:t>x_xishu</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yreal</a:t>
            </a:r>
            <a:r>
              <a:rPr lang="en-US" altLang="zh-CN" sz="1600" dirty="0">
                <a:solidFill>
                  <a:schemeClr val="bg2"/>
                </a:solidFill>
                <a:latin typeface="微软雅黑" pitchFamily="34" charset="-122"/>
                <a:ea typeface="微软雅黑" pitchFamily="34" charset="-122"/>
              </a:rPr>
              <a:t> = -11-(ypixel-1)*</a:t>
            </a:r>
            <a:r>
              <a:rPr lang="en-US" altLang="zh-CN" sz="1600" dirty="0" err="1">
                <a:solidFill>
                  <a:schemeClr val="bg2"/>
                </a:solidFill>
                <a:latin typeface="微软雅黑" pitchFamily="34" charset="-122"/>
                <a:ea typeface="微软雅黑" pitchFamily="34" charset="-122"/>
              </a:rPr>
              <a:t>y_xishu</a:t>
            </a:r>
            <a:r>
              <a:rPr lang="en-US" altLang="zh-CN" sz="1600" dirty="0">
                <a:solidFill>
                  <a:schemeClr val="bg2"/>
                </a:solidFill>
                <a:latin typeface="微软雅黑" pitchFamily="34" charset="-122"/>
                <a:ea typeface="微软雅黑" pitchFamily="34" charset="-122"/>
              </a:rPr>
              <a:t>;</a:t>
            </a:r>
          </a:p>
        </p:txBody>
      </p:sp>
      <p:sp>
        <p:nvSpPr>
          <p:cNvPr id="13" name="日期占位符 12">
            <a:extLst>
              <a:ext uri="{FF2B5EF4-FFF2-40B4-BE49-F238E27FC236}">
                <a16:creationId xmlns:a16="http://schemas.microsoft.com/office/drawing/2014/main" id="{2E4F961B-B32F-45A0-8A5C-62DE512A1914}"/>
              </a:ext>
            </a:extLst>
          </p:cNvPr>
          <p:cNvSpPr>
            <a:spLocks noGrp="1"/>
          </p:cNvSpPr>
          <p:nvPr>
            <p:ph type="dt" sz="half" idx="10"/>
          </p:nvPr>
        </p:nvSpPr>
        <p:spPr/>
        <p:txBody>
          <a:bodyPr/>
          <a:lstStyle/>
          <a:p>
            <a:pPr>
              <a:defRPr/>
            </a:pPr>
            <a:fld id="{5BACB2A7-3250-49DC-9784-771AF3C575C7}"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E8B2AC00-35BD-4085-BF26-9E430797CD6B}"/>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76510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373688" y="1484784"/>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rgbClr val="FF0000"/>
                </a:solidFill>
                <a:latin typeface="微软雅黑" pitchFamily="34" charset="-122"/>
                <a:ea typeface="微软雅黑" pitchFamily="34" charset="-122"/>
              </a:rPr>
              <a:t>1. </a:t>
            </a:r>
            <a:r>
              <a:rPr lang="zh-CN" altLang="en-US" sz="2000" dirty="0">
                <a:solidFill>
                  <a:srgbClr val="FF0000"/>
                </a:solidFill>
                <a:latin typeface="微软雅黑" pitchFamily="34" charset="-122"/>
                <a:ea typeface="微软雅黑" pitchFamily="34" charset="-122"/>
              </a:rPr>
              <a:t>定义回归方程对应的匿名函数</a:t>
            </a:r>
            <a:endParaRPr lang="en-US" altLang="en-US" sz="2000" dirty="0">
              <a:solidFill>
                <a:srgbClr val="FF0000"/>
              </a:solidFill>
              <a:latin typeface="微软雅黑" pitchFamily="34" charset="-122"/>
              <a:ea typeface="微软雅黑" pitchFamily="34" charset="-122"/>
            </a:endParaRPr>
          </a:p>
        </p:txBody>
      </p:sp>
      <p:sp>
        <p:nvSpPr>
          <p:cNvPr id="8" name="Rectangle 3"/>
          <p:cNvSpPr>
            <a:spLocks noChangeArrowheads="1"/>
          </p:cNvSpPr>
          <p:nvPr/>
        </p:nvSpPr>
        <p:spPr bwMode="auto">
          <a:xfrm>
            <a:off x="683568" y="1988841"/>
            <a:ext cx="8064896" cy="74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a:t>
            </a:r>
            <a:r>
              <a:rPr lang="es-ES" altLang="zh-CN" sz="1600" dirty="0">
                <a:solidFill>
                  <a:schemeClr val="bg2"/>
                </a:solidFill>
                <a:latin typeface="微软雅黑" pitchFamily="34" charset="-122"/>
                <a:ea typeface="微软雅黑" pitchFamily="34" charset="-122"/>
              </a:rPr>
              <a:t>fun = @(a,x)[a(1)+a(2)/2*(x-0.17).^2+a(3)/4*(x-0.17).^4];</a:t>
            </a:r>
          </a:p>
          <a:p>
            <a:pPr>
              <a:lnSpc>
                <a:spcPct val="140000"/>
              </a:lnSpc>
            </a:pPr>
            <a:r>
              <a:rPr lang="en-US" altLang="zh-CN" sz="1600" dirty="0">
                <a:solidFill>
                  <a:schemeClr val="bg2"/>
                </a:solidFill>
                <a:latin typeface="微软雅黑" pitchFamily="34" charset="-122"/>
                <a:ea typeface="微软雅黑" pitchFamily="34" charset="-122"/>
              </a:rPr>
              <a:t>&gt;&gt; </a:t>
            </a:r>
            <a:r>
              <a:rPr lang="es-ES" altLang="zh-CN" sz="1600" dirty="0">
                <a:solidFill>
                  <a:schemeClr val="bg2"/>
                </a:solidFill>
                <a:latin typeface="微软雅黑" pitchFamily="34" charset="-122"/>
                <a:ea typeface="微软雅黑" pitchFamily="34" charset="-122"/>
              </a:rPr>
              <a:t>a = nlinfit(xreal,yreal,fun,[0, 0, 0])</a:t>
            </a:r>
            <a:endParaRPr lang="en-US" altLang="zh-CN" sz="1600" dirty="0">
              <a:solidFill>
                <a:schemeClr val="bg2"/>
              </a:solidFill>
              <a:latin typeface="微软雅黑" pitchFamily="34" charset="-122"/>
              <a:ea typeface="微软雅黑" pitchFamily="34" charset="-122"/>
            </a:endParaRPr>
          </a:p>
        </p:txBody>
      </p:sp>
      <p:sp>
        <p:nvSpPr>
          <p:cNvPr id="10" name="Rectangle 8"/>
          <p:cNvSpPr>
            <a:spLocks noChangeArrowheads="1"/>
          </p:cNvSpPr>
          <p:nvPr/>
        </p:nvSpPr>
        <p:spPr bwMode="auto">
          <a:xfrm>
            <a:off x="357158" y="951112"/>
            <a:ext cx="7563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spcBef>
                <a:spcPct val="50000"/>
              </a:spcBef>
            </a:pPr>
            <a:r>
              <a:rPr lang="zh-CN" altLang="en-US" sz="2400" b="1" dirty="0">
                <a:latin typeface="微软雅黑" pitchFamily="34" charset="-122"/>
                <a:ea typeface="微软雅黑" pitchFamily="34" charset="-122"/>
              </a:rPr>
              <a:t>二、曲线拟合</a:t>
            </a:r>
          </a:p>
        </p:txBody>
      </p:sp>
      <p:sp>
        <p:nvSpPr>
          <p:cNvPr id="9" name="Rectangle 6">
            <a:extLst>
              <a:ext uri="{FF2B5EF4-FFF2-40B4-BE49-F238E27FC236}">
                <a16:creationId xmlns:a16="http://schemas.microsoft.com/office/drawing/2014/main" id="{C0202E64-6FFF-4D04-AC13-12F8493E5C91}"/>
              </a:ext>
            </a:extLst>
          </p:cNvPr>
          <p:cNvSpPr>
            <a:spLocks noChangeArrowheads="1"/>
          </p:cNvSpPr>
          <p:nvPr/>
        </p:nvSpPr>
        <p:spPr bwMode="auto">
          <a:xfrm>
            <a:off x="373688" y="2996952"/>
            <a:ext cx="628654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000" dirty="0">
                <a:solidFill>
                  <a:srgbClr val="FF0000"/>
                </a:solidFill>
                <a:latin typeface="微软雅黑" pitchFamily="34" charset="-122"/>
                <a:ea typeface="微软雅黑" pitchFamily="34" charset="-122"/>
              </a:rPr>
              <a:t>2. </a:t>
            </a:r>
            <a:r>
              <a:rPr lang="zh-CN" altLang="en-US" sz="2000" dirty="0">
                <a:solidFill>
                  <a:srgbClr val="FF0000"/>
                </a:solidFill>
                <a:latin typeface="微软雅黑" pitchFamily="34" charset="-122"/>
                <a:ea typeface="微软雅黑" pitchFamily="34" charset="-122"/>
              </a:rPr>
              <a:t>绘制重建的曲线图形</a:t>
            </a:r>
            <a:endParaRPr lang="en-US" altLang="en-US" sz="2000" dirty="0">
              <a:solidFill>
                <a:srgbClr val="FF0000"/>
              </a:solidFill>
              <a:latin typeface="微软雅黑" pitchFamily="34" charset="-122"/>
              <a:ea typeface="微软雅黑" pitchFamily="34" charset="-122"/>
            </a:endParaRPr>
          </a:p>
        </p:txBody>
      </p:sp>
      <p:sp>
        <p:nvSpPr>
          <p:cNvPr id="11" name="Rectangle 3">
            <a:extLst>
              <a:ext uri="{FF2B5EF4-FFF2-40B4-BE49-F238E27FC236}">
                <a16:creationId xmlns:a16="http://schemas.microsoft.com/office/drawing/2014/main" id="{DA910C00-2752-4DF1-99E9-732654F1773B}"/>
              </a:ext>
            </a:extLst>
          </p:cNvPr>
          <p:cNvSpPr>
            <a:spLocks noChangeArrowheads="1"/>
          </p:cNvSpPr>
          <p:nvPr/>
        </p:nvSpPr>
        <p:spPr bwMode="auto">
          <a:xfrm>
            <a:off x="683568" y="3553305"/>
            <a:ext cx="8064896" cy="246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yp</a:t>
            </a:r>
            <a:r>
              <a:rPr lang="en-US" altLang="zh-CN" sz="1600" dirty="0">
                <a:solidFill>
                  <a:schemeClr val="bg2"/>
                </a:solidFill>
                <a:latin typeface="微软雅黑" pitchFamily="34" charset="-122"/>
                <a:ea typeface="微软雅黑" pitchFamily="34" charset="-122"/>
              </a:rPr>
              <a:t> = fun(a, </a:t>
            </a:r>
            <a:r>
              <a:rPr lang="en-US" altLang="zh-CN" sz="1600" dirty="0" err="1">
                <a:solidFill>
                  <a:schemeClr val="bg2"/>
                </a:solidFill>
                <a:latin typeface="微软雅黑" pitchFamily="34" charset="-122"/>
                <a:ea typeface="微软雅黑" pitchFamily="34" charset="-122"/>
              </a:rPr>
              <a:t>xreal</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plot(</a:t>
            </a:r>
            <a:r>
              <a:rPr lang="en-US" altLang="zh-CN" sz="1600" dirty="0" err="1">
                <a:solidFill>
                  <a:schemeClr val="bg2"/>
                </a:solidFill>
                <a:latin typeface="微软雅黑" pitchFamily="34" charset="-122"/>
                <a:ea typeface="微软雅黑" pitchFamily="34" charset="-122"/>
              </a:rPr>
              <a:t>xreal,yp</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&gt;&gt; </a:t>
            </a:r>
            <a:r>
              <a:rPr lang="en-US" altLang="zh-CN" sz="1600" dirty="0" err="1">
                <a:solidFill>
                  <a:schemeClr val="bg2"/>
                </a:solidFill>
                <a:latin typeface="微软雅黑" pitchFamily="34" charset="-122"/>
                <a:ea typeface="微软雅黑" pitchFamily="34" charset="-122"/>
              </a:rPr>
              <a:t>xlabel</a:t>
            </a:r>
            <a:r>
              <a:rPr lang="en-US" altLang="zh-CN" sz="1600" dirty="0">
                <a:solidFill>
                  <a:schemeClr val="bg2"/>
                </a:solidFill>
                <a:latin typeface="微软雅黑" pitchFamily="34" charset="-122"/>
                <a:ea typeface="微软雅黑" pitchFamily="34" charset="-122"/>
              </a:rPr>
              <a:t>('X'); </a:t>
            </a:r>
            <a:r>
              <a:rPr lang="en-US" altLang="zh-CN" sz="1600" dirty="0" err="1">
                <a:solidFill>
                  <a:schemeClr val="bg2"/>
                </a:solidFill>
                <a:latin typeface="微软雅黑" pitchFamily="34" charset="-122"/>
                <a:ea typeface="微软雅黑" pitchFamily="34" charset="-122"/>
              </a:rPr>
              <a:t>ylabel</a:t>
            </a:r>
            <a:r>
              <a:rPr lang="en-US" altLang="zh-CN" sz="1600" dirty="0">
                <a:solidFill>
                  <a:schemeClr val="bg2"/>
                </a:solidFill>
                <a:latin typeface="微软雅黑" pitchFamily="34" charset="-122"/>
                <a:ea typeface="微软雅黑" pitchFamily="34" charset="-122"/>
              </a:rPr>
              <a:t>('Y = f(X)');</a:t>
            </a:r>
          </a:p>
          <a:p>
            <a:pPr>
              <a:lnSpc>
                <a:spcPct val="140000"/>
              </a:lnSpc>
            </a:pPr>
            <a:r>
              <a:rPr lang="en-US" altLang="zh-CN" sz="1600" dirty="0">
                <a:solidFill>
                  <a:schemeClr val="bg2"/>
                </a:solidFill>
                <a:latin typeface="微软雅黑" pitchFamily="34" charset="-122"/>
                <a:ea typeface="微软雅黑" pitchFamily="34" charset="-122"/>
              </a:rPr>
              <a:t>&gt;&gt; text('</a:t>
            </a:r>
            <a:r>
              <a:rPr lang="en-US" altLang="zh-CN" sz="1600" dirty="0" err="1">
                <a:solidFill>
                  <a:schemeClr val="bg2"/>
                </a:solidFill>
                <a:latin typeface="微软雅黑" pitchFamily="34" charset="-122"/>
                <a:ea typeface="微软雅黑" pitchFamily="34" charset="-122"/>
              </a:rPr>
              <a:t>Interpreter','latex</a:t>
            </a:r>
            <a:r>
              <a:rPr lang="en-US" altLang="zh-CN" sz="1600" dirty="0">
                <a:solidFill>
                  <a:schemeClr val="bg2"/>
                </a:solidFill>
                <a:latin typeface="微软雅黑" pitchFamily="34" charset="-122"/>
                <a:ea typeface="微软雅黑" pitchFamily="34" charset="-122"/>
              </a:rPr>
              <a:t>',...</a:t>
            </a:r>
          </a:p>
          <a:p>
            <a:pPr>
              <a:lnSpc>
                <a:spcPct val="140000"/>
              </a:lnSpc>
            </a:pPr>
            <a:r>
              <a:rPr lang="en-US" altLang="zh-CN" sz="1600" dirty="0">
                <a:solidFill>
                  <a:schemeClr val="bg2"/>
                </a:solidFill>
                <a:latin typeface="微软雅黑" pitchFamily="34" charset="-122"/>
                <a:ea typeface="微软雅黑" pitchFamily="34" charset="-122"/>
              </a:rPr>
              <a:t>        'String',['$$-19.6749+\frac{22.2118}{2}(x-0.17)^2'...</a:t>
            </a:r>
          </a:p>
          <a:p>
            <a:pPr>
              <a:lnSpc>
                <a:spcPct val="140000"/>
              </a:lnSpc>
            </a:pPr>
            <a:r>
              <a:rPr lang="en-US" altLang="zh-CN" sz="1600" dirty="0">
                <a:solidFill>
                  <a:schemeClr val="bg2"/>
                </a:solidFill>
                <a:latin typeface="微软雅黑" pitchFamily="34" charset="-122"/>
                <a:ea typeface="微软雅黑" pitchFamily="34" charset="-122"/>
              </a:rPr>
              <a:t>        '+\frac{5.0905}{4}(x-0.17)^4$$'],'Position',[0.05, -12],...</a:t>
            </a:r>
          </a:p>
          <a:p>
            <a:pPr>
              <a:lnSpc>
                <a:spcPct val="140000"/>
              </a:lnSpc>
            </a:pPr>
            <a:r>
              <a:rPr lang="en-US" altLang="zh-CN" sz="1600" dirty="0">
                <a:solidFill>
                  <a:schemeClr val="bg2"/>
                </a:solidFill>
                <a:latin typeface="微软雅黑" pitchFamily="34" charset="-122"/>
                <a:ea typeface="微软雅黑" pitchFamily="34" charset="-122"/>
              </a:rPr>
              <a:t>        'FontSize',12);</a:t>
            </a:r>
          </a:p>
        </p:txBody>
      </p:sp>
      <p:pic>
        <p:nvPicPr>
          <p:cNvPr id="5" name="图片 4">
            <a:extLst>
              <a:ext uri="{FF2B5EF4-FFF2-40B4-BE49-F238E27FC236}">
                <a16:creationId xmlns:a16="http://schemas.microsoft.com/office/drawing/2014/main" id="{F0F30DC9-75F2-4B17-AF9C-376297C91CB1}"/>
              </a:ext>
            </a:extLst>
          </p:cNvPr>
          <p:cNvPicPr>
            <a:picLocks noChangeAspect="1"/>
          </p:cNvPicPr>
          <p:nvPr/>
        </p:nvPicPr>
        <p:blipFill>
          <a:blip r:embed="rId2"/>
          <a:stretch>
            <a:fillRect/>
          </a:stretch>
        </p:blipFill>
        <p:spPr>
          <a:xfrm>
            <a:off x="4227103" y="2666972"/>
            <a:ext cx="4161321" cy="2202188"/>
          </a:xfrm>
          <a:prstGeom prst="rect">
            <a:avLst/>
          </a:prstGeom>
        </p:spPr>
      </p:pic>
      <p:sp>
        <p:nvSpPr>
          <p:cNvPr id="14" name="日期占位符 13">
            <a:extLst>
              <a:ext uri="{FF2B5EF4-FFF2-40B4-BE49-F238E27FC236}">
                <a16:creationId xmlns:a16="http://schemas.microsoft.com/office/drawing/2014/main" id="{8D591A24-8C21-4840-8CED-03C8750CA0FE}"/>
              </a:ext>
            </a:extLst>
          </p:cNvPr>
          <p:cNvSpPr>
            <a:spLocks noGrp="1"/>
          </p:cNvSpPr>
          <p:nvPr>
            <p:ph type="dt" sz="half" idx="10"/>
          </p:nvPr>
        </p:nvSpPr>
        <p:spPr/>
        <p:txBody>
          <a:bodyPr/>
          <a:lstStyle/>
          <a:p>
            <a:pPr>
              <a:defRPr/>
            </a:pPr>
            <a:fld id="{A3949810-FC42-4997-9AC9-B6FBD573CA69}"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71A3B200-7297-41D7-89C0-54E4D10B410C}"/>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1385609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360042" y="933662"/>
            <a:ext cx="6804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r>
              <a:rPr lang="zh-CN" altLang="en-US" sz="2800" b="1" dirty="0">
                <a:latin typeface="微软雅黑" panose="020B0503020204020204" pitchFamily="34" charset="-122"/>
                <a:ea typeface="微软雅黑" panose="020B0503020204020204" pitchFamily="34" charset="-122"/>
              </a:rPr>
              <a:t>第一节  图像的基本类型</a:t>
            </a:r>
          </a:p>
        </p:txBody>
      </p:sp>
      <p:sp>
        <p:nvSpPr>
          <p:cNvPr id="6" name="Rectangle 5"/>
          <p:cNvSpPr>
            <a:spLocks noChangeArrowheads="1"/>
          </p:cNvSpPr>
          <p:nvPr/>
        </p:nvSpPr>
        <p:spPr bwMode="auto">
          <a:xfrm>
            <a:off x="263576" y="1556793"/>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latin typeface="微软雅黑" pitchFamily="34" charset="-122"/>
                <a:ea typeface="微软雅黑" pitchFamily="34" charset="-122"/>
              </a:rPr>
              <a:t>一、索引图像</a:t>
            </a:r>
          </a:p>
        </p:txBody>
      </p:sp>
      <p:sp>
        <p:nvSpPr>
          <p:cNvPr id="7" name="Rectangle 3">
            <a:extLst>
              <a:ext uri="{FF2B5EF4-FFF2-40B4-BE49-F238E27FC236}">
                <a16:creationId xmlns:a16="http://schemas.microsoft.com/office/drawing/2014/main" id="{A5DE2031-F538-494D-BA71-7EDCA11E6353}"/>
              </a:ext>
            </a:extLst>
          </p:cNvPr>
          <p:cNvSpPr>
            <a:spLocks noChangeArrowheads="1"/>
          </p:cNvSpPr>
          <p:nvPr/>
        </p:nvSpPr>
        <p:spPr bwMode="auto">
          <a:xfrm>
            <a:off x="827585" y="2060849"/>
            <a:ext cx="4874977" cy="3540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zh-CN" altLang="en-US" sz="1800" dirty="0">
                <a:solidFill>
                  <a:schemeClr val="bg2"/>
                </a:solidFill>
                <a:latin typeface="微软雅黑" pitchFamily="34" charset="-122"/>
                <a:ea typeface="微软雅黑" pitchFamily="34" charset="-122"/>
              </a:rPr>
              <a:t>索引图像是由索引矩阵和颜色映像矩阵共同组成的一种图像，其数据结构如右图所示。索引图像的颜色映像矩阵是一个多行</a:t>
            </a:r>
            <a:r>
              <a:rPr lang="en-US" altLang="zh-CN" sz="1800" dirty="0">
                <a:solidFill>
                  <a:schemeClr val="bg2"/>
                </a:solidFill>
                <a:latin typeface="微软雅黑" pitchFamily="34" charset="-122"/>
                <a:ea typeface="微软雅黑" pitchFamily="34" charset="-122"/>
              </a:rPr>
              <a:t>3</a:t>
            </a:r>
            <a:r>
              <a:rPr lang="zh-CN" altLang="en-US" sz="1800" dirty="0">
                <a:solidFill>
                  <a:schemeClr val="bg2"/>
                </a:solidFill>
                <a:latin typeface="微软雅黑" pitchFamily="34" charset="-122"/>
                <a:ea typeface="微软雅黑" pitchFamily="34" charset="-122"/>
              </a:rPr>
              <a:t>列的矩阵，每一行代表一种颜色，每一行上的</a:t>
            </a:r>
            <a:r>
              <a:rPr lang="en-US" altLang="zh-CN" sz="1800" dirty="0">
                <a:solidFill>
                  <a:schemeClr val="bg2"/>
                </a:solidFill>
                <a:latin typeface="微软雅黑" pitchFamily="34" charset="-122"/>
                <a:ea typeface="微软雅黑" pitchFamily="34" charset="-122"/>
              </a:rPr>
              <a:t>3</a:t>
            </a:r>
            <a:r>
              <a:rPr lang="zh-CN" altLang="en-US" sz="1800" dirty="0">
                <a:solidFill>
                  <a:schemeClr val="bg2"/>
                </a:solidFill>
                <a:latin typeface="微软雅黑" pitchFamily="34" charset="-122"/>
                <a:ea typeface="微软雅黑" pitchFamily="34" charset="-122"/>
              </a:rPr>
              <a:t>个元素分别表示红、绿、蓝三元色的灰度值。索引图像的索引矩阵用来指定各像素点的颜色索引序号，例如索引矩阵第</a:t>
            </a:r>
            <a:r>
              <a:rPr lang="en-US" altLang="zh-CN" sz="1800" dirty="0" err="1">
                <a:solidFill>
                  <a:schemeClr val="bg2"/>
                </a:solidFill>
                <a:latin typeface="微软雅黑" pitchFamily="34" charset="-122"/>
                <a:ea typeface="微软雅黑" pitchFamily="34" charset="-122"/>
              </a:rPr>
              <a:t>i</a:t>
            </a:r>
            <a:r>
              <a:rPr lang="zh-CN" altLang="en-US" sz="1800" dirty="0">
                <a:solidFill>
                  <a:schemeClr val="bg2"/>
                </a:solidFill>
                <a:latin typeface="微软雅黑" pitchFamily="34" charset="-122"/>
                <a:ea typeface="微软雅黑" pitchFamily="34" charset="-122"/>
              </a:rPr>
              <a:t>行第</a:t>
            </a:r>
            <a:r>
              <a:rPr lang="en-US" altLang="zh-CN" sz="1800" dirty="0">
                <a:solidFill>
                  <a:schemeClr val="bg2"/>
                </a:solidFill>
                <a:latin typeface="微软雅黑" pitchFamily="34" charset="-122"/>
                <a:ea typeface="微软雅黑" pitchFamily="34" charset="-122"/>
              </a:rPr>
              <a:t>j</a:t>
            </a:r>
            <a:r>
              <a:rPr lang="zh-CN" altLang="en-US" sz="1800" dirty="0">
                <a:solidFill>
                  <a:schemeClr val="bg2"/>
                </a:solidFill>
                <a:latin typeface="微软雅黑" pitchFamily="34" charset="-122"/>
                <a:ea typeface="微软雅黑" pitchFamily="34" charset="-122"/>
              </a:rPr>
              <a:t>列的元素值为</a:t>
            </a:r>
            <a:r>
              <a:rPr lang="en-US" altLang="zh-CN" sz="1800" dirty="0">
                <a:solidFill>
                  <a:schemeClr val="bg2"/>
                </a:solidFill>
                <a:latin typeface="微软雅黑" pitchFamily="34" charset="-122"/>
                <a:ea typeface="微软雅黑" pitchFamily="34" charset="-122"/>
              </a:rPr>
              <a:t>5</a:t>
            </a:r>
            <a:r>
              <a:rPr lang="zh-CN" altLang="en-US" sz="1800" dirty="0">
                <a:solidFill>
                  <a:schemeClr val="bg2"/>
                </a:solidFill>
                <a:latin typeface="微软雅黑" pitchFamily="34" charset="-122"/>
                <a:ea typeface="微软雅黑" pitchFamily="34" charset="-122"/>
              </a:rPr>
              <a:t>，就表示图像上第</a:t>
            </a:r>
            <a:r>
              <a:rPr lang="en-US" altLang="zh-CN" sz="1800" dirty="0" err="1">
                <a:solidFill>
                  <a:schemeClr val="bg2"/>
                </a:solidFill>
                <a:latin typeface="微软雅黑" pitchFamily="34" charset="-122"/>
                <a:ea typeface="微软雅黑" pitchFamily="34" charset="-122"/>
              </a:rPr>
              <a:t>i</a:t>
            </a:r>
            <a:r>
              <a:rPr lang="zh-CN" altLang="en-US" sz="1800" dirty="0">
                <a:solidFill>
                  <a:schemeClr val="bg2"/>
                </a:solidFill>
                <a:latin typeface="微软雅黑" pitchFamily="34" charset="-122"/>
                <a:ea typeface="微软雅黑" pitchFamily="34" charset="-122"/>
              </a:rPr>
              <a:t>行第</a:t>
            </a:r>
            <a:r>
              <a:rPr lang="en-US" altLang="zh-CN" sz="1800" dirty="0">
                <a:solidFill>
                  <a:schemeClr val="bg2"/>
                </a:solidFill>
                <a:latin typeface="微软雅黑" pitchFamily="34" charset="-122"/>
                <a:ea typeface="微软雅黑" pitchFamily="34" charset="-122"/>
              </a:rPr>
              <a:t>j</a:t>
            </a:r>
            <a:r>
              <a:rPr lang="zh-CN" altLang="en-US" sz="1800" dirty="0">
                <a:solidFill>
                  <a:schemeClr val="bg2"/>
                </a:solidFill>
                <a:latin typeface="微软雅黑" pitchFamily="34" charset="-122"/>
                <a:ea typeface="微软雅黑" pitchFamily="34" charset="-122"/>
              </a:rPr>
              <a:t>列的那个像素点的颜色是颜色映像矩阵的第</a:t>
            </a:r>
            <a:r>
              <a:rPr lang="en-US" altLang="zh-CN" sz="1800" dirty="0">
                <a:solidFill>
                  <a:schemeClr val="bg2"/>
                </a:solidFill>
                <a:latin typeface="微软雅黑" pitchFamily="34" charset="-122"/>
                <a:ea typeface="微软雅黑" pitchFamily="34" charset="-122"/>
              </a:rPr>
              <a:t>5</a:t>
            </a:r>
            <a:r>
              <a:rPr lang="zh-CN" altLang="en-US" sz="1800" dirty="0">
                <a:solidFill>
                  <a:schemeClr val="bg2"/>
                </a:solidFill>
                <a:latin typeface="微软雅黑" pitchFamily="34" charset="-122"/>
                <a:ea typeface="微软雅黑" pitchFamily="34" charset="-122"/>
              </a:rPr>
              <a:t>行所对应的颜色。</a:t>
            </a:r>
            <a:endParaRPr lang="en-US" altLang="zh-CN" sz="1800" dirty="0">
              <a:solidFill>
                <a:schemeClr val="bg2"/>
              </a:solidFill>
              <a:latin typeface="微软雅黑" pitchFamily="34" charset="-122"/>
              <a:ea typeface="微软雅黑" pitchFamily="34" charset="-122"/>
            </a:endParaRPr>
          </a:p>
        </p:txBody>
      </p:sp>
      <p:pic>
        <p:nvPicPr>
          <p:cNvPr id="1026" name="Picture 2">
            <a:extLst>
              <a:ext uri="{FF2B5EF4-FFF2-40B4-BE49-F238E27FC236}">
                <a16:creationId xmlns:a16="http://schemas.microsoft.com/office/drawing/2014/main" id="{C1C5BF47-8564-4C89-9F0E-B6B507903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25" y="1764184"/>
            <a:ext cx="32385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日期占位符 9">
            <a:extLst>
              <a:ext uri="{FF2B5EF4-FFF2-40B4-BE49-F238E27FC236}">
                <a16:creationId xmlns:a16="http://schemas.microsoft.com/office/drawing/2014/main" id="{78E91FB9-BAD2-46D5-A063-F5E774102274}"/>
              </a:ext>
            </a:extLst>
          </p:cNvPr>
          <p:cNvSpPr>
            <a:spLocks noGrp="1"/>
          </p:cNvSpPr>
          <p:nvPr>
            <p:ph type="dt" sz="half" idx="10"/>
          </p:nvPr>
        </p:nvSpPr>
        <p:spPr/>
        <p:txBody>
          <a:bodyPr/>
          <a:lstStyle/>
          <a:p>
            <a:pPr>
              <a:defRPr/>
            </a:pPr>
            <a:fld id="{F8E13377-6097-4590-8012-D968C952ED18}"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079F76D4-B78B-4AEB-9375-50D3D3EEC6EE}"/>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250189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6"/>
          <p:cNvSpPr>
            <a:spLocks noGrp="1"/>
          </p:cNvSpPr>
          <p:nvPr>
            <p:ph idx="1"/>
          </p:nvPr>
        </p:nvSpPr>
        <p:spPr>
          <a:xfrm>
            <a:off x="457200" y="2628901"/>
            <a:ext cx="8229600" cy="728663"/>
          </a:xfrm>
        </p:spPr>
        <p:txBody>
          <a:bodyPr/>
          <a:lstStyle/>
          <a:p>
            <a:pPr>
              <a:buFont typeface="Arial" charset="0"/>
              <a:buNone/>
            </a:pPr>
            <a:r>
              <a:rPr lang="en-US" altLang="zh-CN" sz="5000" i="1">
                <a:latin typeface="Times New Roman" pitchFamily="18" charset="0"/>
                <a:ea typeface="Arial Unicode MS" pitchFamily="34" charset="-122"/>
                <a:cs typeface="Times New Roman" pitchFamily="18" charset="0"/>
              </a:rPr>
              <a:t>         Thank You</a:t>
            </a:r>
            <a:endParaRPr lang="zh-CN" altLang="en-US" sz="5000" i="1">
              <a:latin typeface="Times New Roman" pitchFamily="18" charset="0"/>
              <a:ea typeface="Arial Unicode MS" pitchFamily="34" charset="-122"/>
              <a:cs typeface="Times New Roman" pitchFamily="18" charset="0"/>
            </a:endParaRPr>
          </a:p>
        </p:txBody>
      </p:sp>
      <p:sp>
        <p:nvSpPr>
          <p:cNvPr id="8" name="日期占位符 7">
            <a:extLst>
              <a:ext uri="{FF2B5EF4-FFF2-40B4-BE49-F238E27FC236}">
                <a16:creationId xmlns:a16="http://schemas.microsoft.com/office/drawing/2014/main" id="{A1DEB810-91BD-445D-9675-F5E8E10962B8}"/>
              </a:ext>
            </a:extLst>
          </p:cNvPr>
          <p:cNvSpPr>
            <a:spLocks noGrp="1"/>
          </p:cNvSpPr>
          <p:nvPr>
            <p:ph type="dt" sz="half" idx="10"/>
          </p:nvPr>
        </p:nvSpPr>
        <p:spPr/>
        <p:txBody>
          <a:bodyPr/>
          <a:lstStyle/>
          <a:p>
            <a:pPr>
              <a:defRPr/>
            </a:pPr>
            <a:fld id="{488F7045-D7A0-4BE7-988A-7092CDDAB698}"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590EB3BA-BE2F-4405-9F82-3CBC2B450A49}"/>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92685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263576" y="951112"/>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latin typeface="微软雅黑" pitchFamily="34" charset="-122"/>
                <a:ea typeface="微软雅黑" pitchFamily="34" charset="-122"/>
              </a:rPr>
              <a:t>二、真彩图像</a:t>
            </a:r>
          </a:p>
        </p:txBody>
      </p:sp>
      <p:sp>
        <p:nvSpPr>
          <p:cNvPr id="7" name="Rectangle 3">
            <a:extLst>
              <a:ext uri="{FF2B5EF4-FFF2-40B4-BE49-F238E27FC236}">
                <a16:creationId xmlns:a16="http://schemas.microsoft.com/office/drawing/2014/main" id="{A5DE2031-F538-494D-BA71-7EDCA11E6353}"/>
              </a:ext>
            </a:extLst>
          </p:cNvPr>
          <p:cNvSpPr>
            <a:spLocks noChangeArrowheads="1"/>
          </p:cNvSpPr>
          <p:nvPr/>
        </p:nvSpPr>
        <p:spPr bwMode="auto">
          <a:xfrm>
            <a:off x="827585" y="1556793"/>
            <a:ext cx="4874977" cy="3152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zh-CN" altLang="en-US" sz="1800" dirty="0">
                <a:solidFill>
                  <a:schemeClr val="bg2"/>
                </a:solidFill>
                <a:latin typeface="微软雅黑" pitchFamily="34" charset="-122"/>
                <a:ea typeface="微软雅黑" pitchFamily="34" charset="-122"/>
              </a:rPr>
              <a:t>真彩图像又称为</a:t>
            </a:r>
            <a:r>
              <a:rPr lang="en-US" altLang="zh-CN" sz="1800" dirty="0">
                <a:solidFill>
                  <a:schemeClr val="bg2"/>
                </a:solidFill>
                <a:latin typeface="微软雅黑" pitchFamily="34" charset="-122"/>
                <a:ea typeface="微软雅黑" pitchFamily="34" charset="-122"/>
              </a:rPr>
              <a:t>RGB</a:t>
            </a:r>
            <a:r>
              <a:rPr lang="zh-CN" altLang="en-US" sz="1800" dirty="0">
                <a:solidFill>
                  <a:schemeClr val="bg2"/>
                </a:solidFill>
                <a:latin typeface="微软雅黑" pitchFamily="34" charset="-122"/>
                <a:ea typeface="微软雅黑" pitchFamily="34" charset="-122"/>
              </a:rPr>
              <a:t>图像，是由红色灰度值矩阵、绿色灰度值矩阵和蓝色灰度值矩阵共同组成的一种图像，其数据结构如右图所示。在</a:t>
            </a:r>
            <a:r>
              <a:rPr lang="en-US" altLang="zh-CN" sz="1800" dirty="0">
                <a:solidFill>
                  <a:schemeClr val="bg2"/>
                </a:solidFill>
                <a:latin typeface="微软雅黑" pitchFamily="34" charset="-122"/>
                <a:ea typeface="微软雅黑" pitchFamily="34" charset="-122"/>
              </a:rPr>
              <a:t>MATLAB</a:t>
            </a:r>
            <a:r>
              <a:rPr lang="zh-CN" altLang="en-US" sz="1800" dirty="0">
                <a:solidFill>
                  <a:schemeClr val="bg2"/>
                </a:solidFill>
                <a:latin typeface="微软雅黑" pitchFamily="34" charset="-122"/>
                <a:ea typeface="微软雅黑" pitchFamily="34" charset="-122"/>
              </a:rPr>
              <a:t>中真彩图像被存储为一个</a:t>
            </a:r>
            <a:r>
              <a:rPr lang="en-US" altLang="zh-CN" sz="1800" dirty="0">
                <a:solidFill>
                  <a:schemeClr val="bg2"/>
                </a:solidFill>
                <a:latin typeface="微软雅黑" pitchFamily="34" charset="-122"/>
                <a:ea typeface="微软雅黑" pitchFamily="34" charset="-122"/>
              </a:rPr>
              <a:t>m×n×3</a:t>
            </a:r>
            <a:r>
              <a:rPr lang="zh-CN" altLang="en-US" sz="1800" dirty="0">
                <a:solidFill>
                  <a:schemeClr val="bg2"/>
                </a:solidFill>
                <a:latin typeface="微软雅黑" pitchFamily="34" charset="-122"/>
                <a:ea typeface="微软雅黑" pitchFamily="34" charset="-122"/>
              </a:rPr>
              <a:t> 的三维数组，其中，</a:t>
            </a:r>
            <a:r>
              <a:rPr lang="en-US" altLang="zh-CN" sz="1800" dirty="0">
                <a:solidFill>
                  <a:schemeClr val="bg2"/>
                </a:solidFill>
                <a:latin typeface="微软雅黑" pitchFamily="34" charset="-122"/>
                <a:ea typeface="微软雅黑" pitchFamily="34" charset="-122"/>
              </a:rPr>
              <a:t>m</a:t>
            </a:r>
            <a:r>
              <a:rPr lang="zh-CN" altLang="en-US" sz="1800" dirty="0">
                <a:solidFill>
                  <a:schemeClr val="bg2"/>
                </a:solidFill>
                <a:latin typeface="微软雅黑" pitchFamily="34" charset="-122"/>
                <a:ea typeface="微软雅黑" pitchFamily="34" charset="-122"/>
              </a:rPr>
              <a:t>和</a:t>
            </a:r>
            <a:r>
              <a:rPr lang="en-US" altLang="zh-CN" sz="1800" dirty="0">
                <a:solidFill>
                  <a:schemeClr val="bg2"/>
                </a:solidFill>
                <a:latin typeface="微软雅黑" pitchFamily="34" charset="-122"/>
                <a:ea typeface="微软雅黑" pitchFamily="34" charset="-122"/>
              </a:rPr>
              <a:t>n</a:t>
            </a:r>
            <a:r>
              <a:rPr lang="zh-CN" altLang="en-US" sz="1800" dirty="0">
                <a:solidFill>
                  <a:schemeClr val="bg2"/>
                </a:solidFill>
                <a:latin typeface="微软雅黑" pitchFamily="34" charset="-122"/>
                <a:ea typeface="微软雅黑" pitchFamily="34" charset="-122"/>
              </a:rPr>
              <a:t>分别是图像上像素点的行数和列数。从第三维度（页维）上看，数组的第一页是红色灰度值矩阵，第二页是绿色灰度值矩阵，第三页是蓝色灰度值矩阵。</a:t>
            </a:r>
            <a:endParaRPr lang="en-US" altLang="zh-CN" sz="1800" dirty="0">
              <a:solidFill>
                <a:schemeClr val="bg2"/>
              </a:solidFill>
              <a:latin typeface="微软雅黑" pitchFamily="34" charset="-122"/>
              <a:ea typeface="微软雅黑" pitchFamily="34" charset="-122"/>
            </a:endParaRPr>
          </a:p>
        </p:txBody>
      </p:sp>
      <p:pic>
        <p:nvPicPr>
          <p:cNvPr id="2050" name="Picture 2">
            <a:extLst>
              <a:ext uri="{FF2B5EF4-FFF2-40B4-BE49-F238E27FC236}">
                <a16:creationId xmlns:a16="http://schemas.microsoft.com/office/drawing/2014/main" id="{67C1E262-6988-4A73-8FE2-AFC072982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7" y="1628801"/>
            <a:ext cx="2886075"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日期占位符 9">
            <a:extLst>
              <a:ext uri="{FF2B5EF4-FFF2-40B4-BE49-F238E27FC236}">
                <a16:creationId xmlns:a16="http://schemas.microsoft.com/office/drawing/2014/main" id="{A13E4E97-7D8F-45D5-ABA9-9FABF1E9CBB4}"/>
              </a:ext>
            </a:extLst>
          </p:cNvPr>
          <p:cNvSpPr>
            <a:spLocks noGrp="1"/>
          </p:cNvSpPr>
          <p:nvPr>
            <p:ph type="dt" sz="half" idx="10"/>
          </p:nvPr>
        </p:nvSpPr>
        <p:spPr/>
        <p:txBody>
          <a:bodyPr/>
          <a:lstStyle/>
          <a:p>
            <a:pPr>
              <a:defRPr/>
            </a:pPr>
            <a:fld id="{231DADC8-F18A-442D-BB4F-52A940EA5172}"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B416FED8-34B9-4A81-8EDF-983C5A3F1BFE}"/>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911689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263576" y="951112"/>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latin typeface="微软雅黑" pitchFamily="34" charset="-122"/>
                <a:ea typeface="微软雅黑" pitchFamily="34" charset="-122"/>
              </a:rPr>
              <a:t>三、灰度图像</a:t>
            </a:r>
          </a:p>
        </p:txBody>
      </p:sp>
      <p:sp>
        <p:nvSpPr>
          <p:cNvPr id="7" name="Rectangle 3">
            <a:extLst>
              <a:ext uri="{FF2B5EF4-FFF2-40B4-BE49-F238E27FC236}">
                <a16:creationId xmlns:a16="http://schemas.microsoft.com/office/drawing/2014/main" id="{A5DE2031-F538-494D-BA71-7EDCA11E6353}"/>
              </a:ext>
            </a:extLst>
          </p:cNvPr>
          <p:cNvSpPr>
            <a:spLocks noChangeArrowheads="1"/>
          </p:cNvSpPr>
          <p:nvPr/>
        </p:nvSpPr>
        <p:spPr bwMode="auto">
          <a:xfrm>
            <a:off x="827584" y="1556793"/>
            <a:ext cx="7272808" cy="160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zh-CN" altLang="en-US" sz="1800" dirty="0">
                <a:solidFill>
                  <a:schemeClr val="bg2"/>
                </a:solidFill>
                <a:latin typeface="微软雅黑" pitchFamily="34" charset="-122"/>
                <a:ea typeface="微软雅黑" pitchFamily="34" charset="-122"/>
              </a:rPr>
              <a:t>灰度图像就是只有明暗强度信息，而没有颜色信息的图像，其数据结构如右图所示。在</a:t>
            </a:r>
            <a:r>
              <a:rPr lang="en-US" altLang="zh-CN" sz="1800" dirty="0">
                <a:solidFill>
                  <a:schemeClr val="bg2"/>
                </a:solidFill>
                <a:latin typeface="微软雅黑" pitchFamily="34" charset="-122"/>
                <a:ea typeface="微软雅黑" pitchFamily="34" charset="-122"/>
              </a:rPr>
              <a:t>MATLAB</a:t>
            </a:r>
            <a:r>
              <a:rPr lang="zh-CN" altLang="en-US" sz="1800" dirty="0">
                <a:solidFill>
                  <a:schemeClr val="bg2"/>
                </a:solidFill>
                <a:latin typeface="微软雅黑" pitchFamily="34" charset="-122"/>
                <a:ea typeface="微软雅黑" pitchFamily="34" charset="-122"/>
              </a:rPr>
              <a:t>中灰度图像被存储为一个</a:t>
            </a:r>
            <a:r>
              <a:rPr lang="en-US" altLang="zh-CN" sz="1800" dirty="0">
                <a:solidFill>
                  <a:schemeClr val="bg2"/>
                </a:solidFill>
                <a:latin typeface="微软雅黑" pitchFamily="34" charset="-122"/>
                <a:ea typeface="微软雅黑" pitchFamily="34" charset="-122"/>
              </a:rPr>
              <a:t>m×n </a:t>
            </a:r>
            <a:r>
              <a:rPr lang="zh-CN" altLang="en-US" sz="1800" dirty="0">
                <a:solidFill>
                  <a:schemeClr val="bg2"/>
                </a:solidFill>
                <a:latin typeface="微软雅黑" pitchFamily="34" charset="-122"/>
                <a:ea typeface="微软雅黑" pitchFamily="34" charset="-122"/>
              </a:rPr>
              <a:t>的灰度值矩阵，其中，</a:t>
            </a:r>
            <a:r>
              <a:rPr lang="en-US" altLang="zh-CN" sz="1800" dirty="0">
                <a:solidFill>
                  <a:schemeClr val="bg2"/>
                </a:solidFill>
                <a:latin typeface="微软雅黑" pitchFamily="34" charset="-122"/>
                <a:ea typeface="微软雅黑" pitchFamily="34" charset="-122"/>
              </a:rPr>
              <a:t>m</a:t>
            </a:r>
            <a:r>
              <a:rPr lang="zh-CN" altLang="en-US" sz="1800" dirty="0">
                <a:solidFill>
                  <a:schemeClr val="bg2"/>
                </a:solidFill>
                <a:latin typeface="微软雅黑" pitchFamily="34" charset="-122"/>
                <a:ea typeface="微软雅黑" pitchFamily="34" charset="-122"/>
              </a:rPr>
              <a:t>和</a:t>
            </a:r>
            <a:r>
              <a:rPr lang="en-US" altLang="zh-CN" sz="1800" dirty="0">
                <a:solidFill>
                  <a:schemeClr val="bg2"/>
                </a:solidFill>
                <a:latin typeface="微软雅黑" pitchFamily="34" charset="-122"/>
                <a:ea typeface="微软雅黑" pitchFamily="34" charset="-122"/>
              </a:rPr>
              <a:t>n</a:t>
            </a:r>
            <a:r>
              <a:rPr lang="zh-CN" altLang="en-US" sz="1800" dirty="0">
                <a:solidFill>
                  <a:schemeClr val="bg2"/>
                </a:solidFill>
                <a:latin typeface="微软雅黑" pitchFamily="34" charset="-122"/>
                <a:ea typeface="微软雅黑" pitchFamily="34" charset="-122"/>
              </a:rPr>
              <a:t>分别是图像上像素点的行数和列数。灰度值矩阵的元素值表示从暗（黑色）到亮（白色）过度的强度信息。</a:t>
            </a:r>
            <a:endParaRPr lang="en-US" altLang="zh-CN" sz="1800" dirty="0">
              <a:solidFill>
                <a:schemeClr val="bg2"/>
              </a:solidFill>
              <a:latin typeface="微软雅黑" pitchFamily="34" charset="-122"/>
              <a:ea typeface="微软雅黑" pitchFamily="34" charset="-122"/>
            </a:endParaRPr>
          </a:p>
        </p:txBody>
      </p:sp>
      <p:pic>
        <p:nvPicPr>
          <p:cNvPr id="3074" name="Picture 2">
            <a:extLst>
              <a:ext uri="{FF2B5EF4-FFF2-40B4-BE49-F238E27FC236}">
                <a16:creationId xmlns:a16="http://schemas.microsoft.com/office/drawing/2014/main" id="{BAB9BC93-D519-4C3B-9067-84F675F74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310026"/>
            <a:ext cx="36004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日期占位符 9">
            <a:extLst>
              <a:ext uri="{FF2B5EF4-FFF2-40B4-BE49-F238E27FC236}">
                <a16:creationId xmlns:a16="http://schemas.microsoft.com/office/drawing/2014/main" id="{7193D070-56B4-491D-8375-67E0D36EC3E2}"/>
              </a:ext>
            </a:extLst>
          </p:cNvPr>
          <p:cNvSpPr>
            <a:spLocks noGrp="1"/>
          </p:cNvSpPr>
          <p:nvPr>
            <p:ph type="dt" sz="half" idx="10"/>
          </p:nvPr>
        </p:nvSpPr>
        <p:spPr/>
        <p:txBody>
          <a:bodyPr/>
          <a:lstStyle/>
          <a:p>
            <a:pPr>
              <a:defRPr/>
            </a:pPr>
            <a:fld id="{C765EB1F-7818-46C6-8E1F-B399B27A083A}"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8A54279F-FC59-4A2A-BD58-AA7C61612EBF}"/>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847416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263576" y="951112"/>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latin typeface="微软雅黑" pitchFamily="34" charset="-122"/>
                <a:ea typeface="微软雅黑" pitchFamily="34" charset="-122"/>
              </a:rPr>
              <a:t>四、二值图像</a:t>
            </a:r>
          </a:p>
        </p:txBody>
      </p:sp>
      <p:sp>
        <p:nvSpPr>
          <p:cNvPr id="7" name="Rectangle 3">
            <a:extLst>
              <a:ext uri="{FF2B5EF4-FFF2-40B4-BE49-F238E27FC236}">
                <a16:creationId xmlns:a16="http://schemas.microsoft.com/office/drawing/2014/main" id="{A5DE2031-F538-494D-BA71-7EDCA11E6353}"/>
              </a:ext>
            </a:extLst>
          </p:cNvPr>
          <p:cNvSpPr>
            <a:spLocks noChangeArrowheads="1"/>
          </p:cNvSpPr>
          <p:nvPr/>
        </p:nvSpPr>
        <p:spPr bwMode="auto">
          <a:xfrm>
            <a:off x="827584" y="1556793"/>
            <a:ext cx="7272808" cy="160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zh-CN" altLang="en-US" sz="1800" dirty="0">
                <a:solidFill>
                  <a:schemeClr val="bg2"/>
                </a:solidFill>
                <a:latin typeface="微软雅黑" pitchFamily="34" charset="-122"/>
                <a:ea typeface="微软雅黑" pitchFamily="34" charset="-122"/>
              </a:rPr>
              <a:t>二值图像又称为黑白图像，即只有黑白两种颜色的图像，其数据结构如图</a:t>
            </a:r>
            <a:r>
              <a:rPr lang="en-US" altLang="zh-CN" sz="1800" dirty="0">
                <a:solidFill>
                  <a:schemeClr val="bg2"/>
                </a:solidFill>
                <a:latin typeface="微软雅黑" pitchFamily="34" charset="-122"/>
                <a:ea typeface="微软雅黑" pitchFamily="34" charset="-122"/>
              </a:rPr>
              <a:t>13.1-4</a:t>
            </a:r>
            <a:r>
              <a:rPr lang="zh-CN" altLang="en-US" sz="1800" dirty="0">
                <a:solidFill>
                  <a:schemeClr val="bg2"/>
                </a:solidFill>
                <a:latin typeface="微软雅黑" pitchFamily="34" charset="-122"/>
                <a:ea typeface="微软雅黑" pitchFamily="34" charset="-122"/>
              </a:rPr>
              <a:t>所示。在</a:t>
            </a:r>
            <a:r>
              <a:rPr lang="en-US" altLang="zh-CN" sz="1800" dirty="0">
                <a:solidFill>
                  <a:schemeClr val="bg2"/>
                </a:solidFill>
                <a:latin typeface="微软雅黑" pitchFamily="34" charset="-122"/>
                <a:ea typeface="微软雅黑" pitchFamily="34" charset="-122"/>
              </a:rPr>
              <a:t>MATLAB</a:t>
            </a:r>
            <a:r>
              <a:rPr lang="zh-CN" altLang="en-US" sz="1800" dirty="0">
                <a:solidFill>
                  <a:schemeClr val="bg2"/>
                </a:solidFill>
                <a:latin typeface="微软雅黑" pitchFamily="34" charset="-122"/>
                <a:ea typeface="微软雅黑" pitchFamily="34" charset="-122"/>
              </a:rPr>
              <a:t>中二值图像被存储为一个</a:t>
            </a:r>
            <a:r>
              <a:rPr lang="en-US" altLang="zh-CN" sz="1800" dirty="0">
                <a:solidFill>
                  <a:schemeClr val="bg2"/>
                </a:solidFill>
                <a:latin typeface="微软雅黑" pitchFamily="34" charset="-122"/>
                <a:ea typeface="微软雅黑" pitchFamily="34" charset="-122"/>
              </a:rPr>
              <a:t>m×n </a:t>
            </a:r>
            <a:r>
              <a:rPr lang="zh-CN" altLang="en-US" sz="1800" dirty="0">
                <a:solidFill>
                  <a:schemeClr val="bg2"/>
                </a:solidFill>
                <a:latin typeface="微软雅黑" pitchFamily="34" charset="-122"/>
                <a:ea typeface="微软雅黑" pitchFamily="34" charset="-122"/>
              </a:rPr>
              <a:t>的矩阵，其元素值仅取</a:t>
            </a:r>
            <a:r>
              <a:rPr lang="en-US" altLang="zh-CN" sz="1800" dirty="0">
                <a:solidFill>
                  <a:schemeClr val="bg2"/>
                </a:solidFill>
                <a:latin typeface="微软雅黑" pitchFamily="34" charset="-122"/>
                <a:ea typeface="微软雅黑" pitchFamily="34" charset="-122"/>
              </a:rPr>
              <a:t>0</a:t>
            </a:r>
            <a:r>
              <a:rPr lang="zh-CN" altLang="en-US" sz="1800" dirty="0">
                <a:solidFill>
                  <a:schemeClr val="bg2"/>
                </a:solidFill>
                <a:latin typeface="微软雅黑" pitchFamily="34" charset="-122"/>
                <a:ea typeface="微软雅黑" pitchFamily="34" charset="-122"/>
              </a:rPr>
              <a:t>或</a:t>
            </a:r>
            <a:r>
              <a:rPr lang="en-US" altLang="zh-CN" sz="1800" dirty="0">
                <a:solidFill>
                  <a:schemeClr val="bg2"/>
                </a:solidFill>
                <a:latin typeface="微软雅黑" pitchFamily="34" charset="-122"/>
                <a:ea typeface="微软雅黑" pitchFamily="34" charset="-122"/>
              </a:rPr>
              <a:t>1</a:t>
            </a:r>
            <a:r>
              <a:rPr lang="zh-CN" altLang="en-US" sz="1800" dirty="0">
                <a:solidFill>
                  <a:schemeClr val="bg2"/>
                </a:solidFill>
                <a:latin typeface="微软雅黑" pitchFamily="34" charset="-122"/>
                <a:ea typeface="微软雅黑" pitchFamily="34" charset="-122"/>
              </a:rPr>
              <a:t>，其中，</a:t>
            </a:r>
            <a:r>
              <a:rPr lang="en-US" altLang="zh-CN" sz="1800" dirty="0">
                <a:solidFill>
                  <a:schemeClr val="bg2"/>
                </a:solidFill>
                <a:latin typeface="微软雅黑" pitchFamily="34" charset="-122"/>
                <a:ea typeface="微软雅黑" pitchFamily="34" charset="-122"/>
              </a:rPr>
              <a:t>0</a:t>
            </a:r>
            <a:r>
              <a:rPr lang="zh-CN" altLang="en-US" sz="1800" dirty="0">
                <a:solidFill>
                  <a:schemeClr val="bg2"/>
                </a:solidFill>
                <a:latin typeface="微软雅黑" pitchFamily="34" charset="-122"/>
                <a:ea typeface="微软雅黑" pitchFamily="34" charset="-122"/>
              </a:rPr>
              <a:t>表示黑色，</a:t>
            </a:r>
            <a:r>
              <a:rPr lang="en-US" altLang="zh-CN" sz="1800" dirty="0">
                <a:solidFill>
                  <a:schemeClr val="bg2"/>
                </a:solidFill>
                <a:latin typeface="微软雅黑" pitchFamily="34" charset="-122"/>
                <a:ea typeface="微软雅黑" pitchFamily="34" charset="-122"/>
              </a:rPr>
              <a:t>1</a:t>
            </a:r>
            <a:r>
              <a:rPr lang="zh-CN" altLang="en-US" sz="1800" dirty="0">
                <a:solidFill>
                  <a:schemeClr val="bg2"/>
                </a:solidFill>
                <a:latin typeface="微软雅黑" pitchFamily="34" charset="-122"/>
                <a:ea typeface="微软雅黑" pitchFamily="34" charset="-122"/>
              </a:rPr>
              <a:t>表示白色。二值图像可看作是特殊的灰度图像。</a:t>
            </a:r>
            <a:endParaRPr lang="en-US" altLang="zh-CN" sz="1800" dirty="0">
              <a:solidFill>
                <a:schemeClr val="bg2"/>
              </a:solidFill>
              <a:latin typeface="微软雅黑" pitchFamily="34" charset="-122"/>
              <a:ea typeface="微软雅黑" pitchFamily="34" charset="-122"/>
            </a:endParaRPr>
          </a:p>
        </p:txBody>
      </p:sp>
      <p:pic>
        <p:nvPicPr>
          <p:cNvPr id="4098" name="Picture 2">
            <a:extLst>
              <a:ext uri="{FF2B5EF4-FFF2-40B4-BE49-F238E27FC236}">
                <a16:creationId xmlns:a16="http://schemas.microsoft.com/office/drawing/2014/main" id="{CB54C4C4-0CB2-409F-9042-F1875F793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999" y="3413409"/>
            <a:ext cx="32385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日期占位符 9">
            <a:extLst>
              <a:ext uri="{FF2B5EF4-FFF2-40B4-BE49-F238E27FC236}">
                <a16:creationId xmlns:a16="http://schemas.microsoft.com/office/drawing/2014/main" id="{2B7B3742-F4B7-43D0-B401-DB0ED67286D2}"/>
              </a:ext>
            </a:extLst>
          </p:cNvPr>
          <p:cNvSpPr>
            <a:spLocks noGrp="1"/>
          </p:cNvSpPr>
          <p:nvPr>
            <p:ph type="dt" sz="half" idx="10"/>
          </p:nvPr>
        </p:nvSpPr>
        <p:spPr/>
        <p:txBody>
          <a:bodyPr/>
          <a:lstStyle/>
          <a:p>
            <a:pPr>
              <a:defRPr/>
            </a:pPr>
            <a:fld id="{C9B3B0AD-1F2C-4C24-9FD6-5F89C783D027}"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63E3D499-68A1-47CF-8387-793A985B02FC}"/>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553120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263576" y="951112"/>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latin typeface="微软雅黑" pitchFamily="34" charset="-122"/>
                <a:ea typeface="微软雅黑" pitchFamily="34" charset="-122"/>
              </a:rPr>
              <a:t>五、图像类型的转换</a:t>
            </a:r>
          </a:p>
        </p:txBody>
      </p:sp>
      <p:sp>
        <p:nvSpPr>
          <p:cNvPr id="7" name="Rectangle 3">
            <a:extLst>
              <a:ext uri="{FF2B5EF4-FFF2-40B4-BE49-F238E27FC236}">
                <a16:creationId xmlns:a16="http://schemas.microsoft.com/office/drawing/2014/main" id="{A5DE2031-F538-494D-BA71-7EDCA11E6353}"/>
              </a:ext>
            </a:extLst>
          </p:cNvPr>
          <p:cNvSpPr>
            <a:spLocks noChangeArrowheads="1"/>
          </p:cNvSpPr>
          <p:nvPr/>
        </p:nvSpPr>
        <p:spPr bwMode="auto">
          <a:xfrm>
            <a:off x="827584" y="1556793"/>
            <a:ext cx="7272808" cy="82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40000"/>
              </a:lnSpc>
            </a:pPr>
            <a:r>
              <a:rPr lang="zh-CN" altLang="en-US" sz="1800" dirty="0">
                <a:solidFill>
                  <a:schemeClr val="bg2"/>
                </a:solidFill>
                <a:latin typeface="微软雅黑" pitchFamily="34" charset="-122"/>
                <a:ea typeface="微软雅黑" pitchFamily="34" charset="-122"/>
              </a:rPr>
              <a:t>不同类型的图像之间可以进行转换，</a:t>
            </a:r>
            <a:r>
              <a:rPr lang="en-US" altLang="zh-CN" sz="1800" dirty="0">
                <a:solidFill>
                  <a:schemeClr val="bg2"/>
                </a:solidFill>
                <a:latin typeface="微软雅黑" pitchFamily="34" charset="-122"/>
                <a:ea typeface="微软雅黑" pitchFamily="34" charset="-122"/>
              </a:rPr>
              <a:t>MATLAB</a:t>
            </a:r>
            <a:r>
              <a:rPr lang="zh-CN" altLang="en-US" sz="1800" dirty="0">
                <a:solidFill>
                  <a:schemeClr val="bg2"/>
                </a:solidFill>
                <a:latin typeface="微软雅黑" pitchFamily="34" charset="-122"/>
                <a:ea typeface="微软雅黑" pitchFamily="34" charset="-122"/>
              </a:rPr>
              <a:t>图像处理工具箱中提供的图像类型转换函数如下表所列。</a:t>
            </a:r>
            <a:endParaRPr lang="en-US" altLang="zh-CN" sz="1800" dirty="0">
              <a:solidFill>
                <a:schemeClr val="bg2"/>
              </a:solidFill>
              <a:latin typeface="微软雅黑" pitchFamily="34" charset="-122"/>
              <a:ea typeface="微软雅黑" pitchFamily="34" charset="-122"/>
            </a:endParaRPr>
          </a:p>
        </p:txBody>
      </p:sp>
      <p:sp>
        <p:nvSpPr>
          <p:cNvPr id="10" name="日期占位符 9">
            <a:extLst>
              <a:ext uri="{FF2B5EF4-FFF2-40B4-BE49-F238E27FC236}">
                <a16:creationId xmlns:a16="http://schemas.microsoft.com/office/drawing/2014/main" id="{2B7B3742-F4B7-43D0-B401-DB0ED67286D2}"/>
              </a:ext>
            </a:extLst>
          </p:cNvPr>
          <p:cNvSpPr>
            <a:spLocks noGrp="1"/>
          </p:cNvSpPr>
          <p:nvPr>
            <p:ph type="dt" sz="half" idx="10"/>
          </p:nvPr>
        </p:nvSpPr>
        <p:spPr/>
        <p:txBody>
          <a:bodyPr/>
          <a:lstStyle/>
          <a:p>
            <a:pPr>
              <a:defRPr/>
            </a:pPr>
            <a:fld id="{3399517F-A87A-4818-B3C6-C4EE81367AEE}" type="datetime1">
              <a:rPr lang="zh-CN" altLang="en-US" smtClean="0"/>
              <a:t>2022/11/23</a:t>
            </a:fld>
            <a:endParaRPr lang="zh-CN" altLang="en-US"/>
          </a:p>
        </p:txBody>
      </p:sp>
      <p:graphicFrame>
        <p:nvGraphicFramePr>
          <p:cNvPr id="4" name="表格 3">
            <a:extLst>
              <a:ext uri="{FF2B5EF4-FFF2-40B4-BE49-F238E27FC236}">
                <a16:creationId xmlns:a16="http://schemas.microsoft.com/office/drawing/2014/main" id="{C38867E5-5C79-45D1-BB32-0F73566382BB}"/>
              </a:ext>
            </a:extLst>
          </p:cNvPr>
          <p:cNvGraphicFramePr>
            <a:graphicFrameLocks noGrp="1"/>
          </p:cNvGraphicFramePr>
          <p:nvPr>
            <p:extLst>
              <p:ext uri="{D42A27DB-BD31-4B8C-83A1-F6EECF244321}">
                <p14:modId xmlns:p14="http://schemas.microsoft.com/office/powerpoint/2010/main" val="3663878264"/>
              </p:ext>
            </p:extLst>
          </p:nvPr>
        </p:nvGraphicFramePr>
        <p:xfrm>
          <a:off x="791680" y="2574302"/>
          <a:ext cx="7596744" cy="3446986"/>
        </p:xfrm>
        <a:graphic>
          <a:graphicData uri="http://schemas.openxmlformats.org/drawingml/2006/table">
            <a:tbl>
              <a:tblPr firstRow="1" firstCol="1" bandRow="1"/>
              <a:tblGrid>
                <a:gridCol w="1260040">
                  <a:extLst>
                    <a:ext uri="{9D8B030D-6E8A-4147-A177-3AD203B41FA5}">
                      <a16:colId xmlns:a16="http://schemas.microsoft.com/office/drawing/2014/main" val="1101120721"/>
                    </a:ext>
                  </a:extLst>
                </a:gridCol>
                <a:gridCol w="2538332">
                  <a:extLst>
                    <a:ext uri="{9D8B030D-6E8A-4147-A177-3AD203B41FA5}">
                      <a16:colId xmlns:a16="http://schemas.microsoft.com/office/drawing/2014/main" val="3679235983"/>
                    </a:ext>
                  </a:extLst>
                </a:gridCol>
                <a:gridCol w="1278092">
                  <a:extLst>
                    <a:ext uri="{9D8B030D-6E8A-4147-A177-3AD203B41FA5}">
                      <a16:colId xmlns:a16="http://schemas.microsoft.com/office/drawing/2014/main" val="3443763584"/>
                    </a:ext>
                  </a:extLst>
                </a:gridCol>
                <a:gridCol w="2520280">
                  <a:extLst>
                    <a:ext uri="{9D8B030D-6E8A-4147-A177-3AD203B41FA5}">
                      <a16:colId xmlns:a16="http://schemas.microsoft.com/office/drawing/2014/main" val="2049819908"/>
                    </a:ext>
                  </a:extLst>
                </a:gridCol>
              </a:tblGrid>
              <a:tr h="382998">
                <a:tc>
                  <a:txBody>
                    <a:bodyPr/>
                    <a:lstStyle/>
                    <a:p>
                      <a:pPr algn="just">
                        <a:spcAft>
                          <a:spcPts val="0"/>
                        </a:spcAft>
                      </a:pPr>
                      <a:r>
                        <a:rPr lang="zh-CN" sz="2000" b="1" kern="10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just">
                        <a:spcAft>
                          <a:spcPts val="0"/>
                        </a:spcAft>
                      </a:pPr>
                      <a:r>
                        <a:rPr lang="zh-CN" sz="2000" b="1" kern="10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说明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just">
                        <a:spcAft>
                          <a:spcPts val="0"/>
                        </a:spcAft>
                      </a:pPr>
                      <a:r>
                        <a:rPr lang="zh-CN" sz="2000" b="1" kern="10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just">
                        <a:spcAft>
                          <a:spcPts val="0"/>
                        </a:spcAft>
                      </a:pPr>
                      <a:r>
                        <a:rPr lang="zh-CN" sz="20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说明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29975193"/>
                  </a:ext>
                </a:extLst>
              </a:tr>
              <a:tr h="765997">
                <a:tc>
                  <a:txBody>
                    <a:bodyPr/>
                    <a:lstStyle/>
                    <a:p>
                      <a:pPr algn="just">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ind2rgb</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等线" panose="02010600030101010101" pitchFamily="2" charset="-122"/>
                          <a:ea typeface="等线" panose="02010600030101010101" pitchFamily="2" charset="-122"/>
                          <a:cs typeface="Times New Roman" panose="02020603050405020304" pitchFamily="18" charset="0"/>
                        </a:rPr>
                        <a:t>索引图像转真彩图像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gray2ind</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等线" panose="02010600030101010101" pitchFamily="2" charset="-122"/>
                          <a:ea typeface="等线" panose="02010600030101010101" pitchFamily="2" charset="-122"/>
                          <a:cs typeface="Times New Roman" panose="02020603050405020304" pitchFamily="18" charset="0"/>
                        </a:rPr>
                        <a:t>灰度图像转索引图像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9988457"/>
                  </a:ext>
                </a:extLst>
              </a:tr>
              <a:tr h="765997">
                <a:tc>
                  <a:txBody>
                    <a:bodyPr/>
                    <a:lstStyle/>
                    <a:p>
                      <a:pPr algn="just">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ind2gray</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等线" panose="02010600030101010101" pitchFamily="2" charset="-122"/>
                          <a:ea typeface="等线" panose="02010600030101010101" pitchFamily="2" charset="-122"/>
                          <a:cs typeface="Times New Roman" panose="02020603050405020304" pitchFamily="18" charset="0"/>
                        </a:rPr>
                        <a:t>索引图像转灰度图像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im2bw</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等线" panose="02010600030101010101" pitchFamily="2" charset="-122"/>
                          <a:ea typeface="等线" panose="02010600030101010101" pitchFamily="2" charset="-122"/>
                          <a:cs typeface="Times New Roman" panose="02020603050405020304" pitchFamily="18" charset="0"/>
                        </a:rPr>
                        <a:t>普通图像转二值图像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8344968"/>
                  </a:ext>
                </a:extLst>
              </a:tr>
              <a:tr h="765997">
                <a:tc>
                  <a:txBody>
                    <a:bodyPr/>
                    <a:lstStyle/>
                    <a:p>
                      <a:pPr algn="just">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rgb2ind</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等线" panose="02010600030101010101" pitchFamily="2" charset="-122"/>
                          <a:ea typeface="等线" panose="02010600030101010101" pitchFamily="2" charset="-122"/>
                          <a:cs typeface="Times New Roman" panose="02020603050405020304" pitchFamily="18" charset="0"/>
                        </a:rPr>
                        <a:t>真彩图像转索引图像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imbinarize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等线" panose="02010600030101010101" pitchFamily="2" charset="-122"/>
                          <a:ea typeface="等线" panose="02010600030101010101" pitchFamily="2" charset="-122"/>
                          <a:cs typeface="Times New Roman" panose="02020603050405020304" pitchFamily="18" charset="0"/>
                        </a:rPr>
                        <a:t>灰度图像转二值图像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0666587"/>
                  </a:ext>
                </a:extLst>
              </a:tr>
              <a:tr h="765997">
                <a:tc>
                  <a:txBody>
                    <a:bodyPr/>
                    <a:lstStyle/>
                    <a:p>
                      <a:pPr algn="just">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rgb2gray</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等线" panose="02010600030101010101" pitchFamily="2" charset="-122"/>
                          <a:ea typeface="等线" panose="02010600030101010101" pitchFamily="2" charset="-122"/>
                          <a:cs typeface="Times New Roman" panose="02020603050405020304" pitchFamily="18" charset="0"/>
                        </a:rPr>
                        <a:t>真彩图像转灰度图像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mat2gray</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等线" panose="02010600030101010101" pitchFamily="2" charset="-122"/>
                          <a:ea typeface="等线" panose="02010600030101010101" pitchFamily="2" charset="-122"/>
                          <a:cs typeface="Times New Roman" panose="02020603050405020304" pitchFamily="18" charset="0"/>
                        </a:rPr>
                        <a:t>数值矩阵转灰度图像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7369912"/>
                  </a:ext>
                </a:extLst>
              </a:tr>
            </a:tbl>
          </a:graphicData>
        </a:graphic>
      </p:graphicFrame>
      <p:sp>
        <p:nvSpPr>
          <p:cNvPr id="2" name="页脚占位符 1">
            <a:extLst>
              <a:ext uri="{FF2B5EF4-FFF2-40B4-BE49-F238E27FC236}">
                <a16:creationId xmlns:a16="http://schemas.microsoft.com/office/drawing/2014/main" id="{114D7C5B-965C-4969-98AA-EADF1B2CD913}"/>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2138374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360042" y="933662"/>
            <a:ext cx="6804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r>
              <a:rPr lang="zh-CN" altLang="en-US" sz="2800" b="1" dirty="0">
                <a:latin typeface="微软雅黑" panose="020B0503020204020204" pitchFamily="34" charset="-122"/>
                <a:ea typeface="微软雅黑" panose="020B0503020204020204" pitchFamily="34" charset="-122"/>
              </a:rPr>
              <a:t>第二节  图像数据的读写与显示</a:t>
            </a:r>
          </a:p>
        </p:txBody>
      </p:sp>
      <p:sp>
        <p:nvSpPr>
          <p:cNvPr id="6" name="Rectangle 5"/>
          <p:cNvSpPr>
            <a:spLocks noChangeArrowheads="1"/>
          </p:cNvSpPr>
          <p:nvPr/>
        </p:nvSpPr>
        <p:spPr bwMode="auto">
          <a:xfrm>
            <a:off x="263576" y="1556793"/>
            <a:ext cx="531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dirty="0">
                <a:latin typeface="微软雅黑" pitchFamily="34" charset="-122"/>
                <a:ea typeface="微软雅黑" pitchFamily="34" charset="-122"/>
              </a:rPr>
              <a:t>一、读取和显示图像数据</a:t>
            </a:r>
          </a:p>
        </p:txBody>
      </p:sp>
      <p:graphicFrame>
        <p:nvGraphicFramePr>
          <p:cNvPr id="4" name="表格 3"/>
          <p:cNvGraphicFramePr>
            <a:graphicFrameLocks noGrp="1"/>
          </p:cNvGraphicFramePr>
          <p:nvPr>
            <p:extLst>
              <p:ext uri="{D42A27DB-BD31-4B8C-83A1-F6EECF244321}">
                <p14:modId xmlns:p14="http://schemas.microsoft.com/office/powerpoint/2010/main" val="3435195825"/>
              </p:ext>
            </p:extLst>
          </p:nvPr>
        </p:nvGraphicFramePr>
        <p:xfrm>
          <a:off x="407590" y="2132857"/>
          <a:ext cx="8052842" cy="3456387"/>
        </p:xfrm>
        <a:graphic>
          <a:graphicData uri="http://schemas.openxmlformats.org/drawingml/2006/table">
            <a:tbl>
              <a:tblPr firstRow="1" firstCol="1" bandRow="1"/>
              <a:tblGrid>
                <a:gridCol w="1260001">
                  <a:extLst>
                    <a:ext uri="{9D8B030D-6E8A-4147-A177-3AD203B41FA5}">
                      <a16:colId xmlns:a16="http://schemas.microsoft.com/office/drawing/2014/main" val="20000"/>
                    </a:ext>
                  </a:extLst>
                </a:gridCol>
                <a:gridCol w="2909330">
                  <a:extLst>
                    <a:ext uri="{9D8B030D-6E8A-4147-A177-3AD203B41FA5}">
                      <a16:colId xmlns:a16="http://schemas.microsoft.com/office/drawing/2014/main" val="20001"/>
                    </a:ext>
                  </a:extLst>
                </a:gridCol>
                <a:gridCol w="1245256">
                  <a:extLst>
                    <a:ext uri="{9D8B030D-6E8A-4147-A177-3AD203B41FA5}">
                      <a16:colId xmlns:a16="http://schemas.microsoft.com/office/drawing/2014/main" val="20002"/>
                    </a:ext>
                  </a:extLst>
                </a:gridCol>
                <a:gridCol w="2638255">
                  <a:extLst>
                    <a:ext uri="{9D8B030D-6E8A-4147-A177-3AD203B41FA5}">
                      <a16:colId xmlns:a16="http://schemas.microsoft.com/office/drawing/2014/main" val="20003"/>
                    </a:ext>
                  </a:extLst>
                </a:gridCol>
              </a:tblGrid>
              <a:tr h="384043">
                <a:tc>
                  <a:txBody>
                    <a:bodyPr/>
                    <a:lstStyle/>
                    <a:p>
                      <a:pPr algn="just">
                        <a:spcAft>
                          <a:spcPts val="0"/>
                        </a:spcAft>
                      </a:pPr>
                      <a:r>
                        <a:rPr lang="zh-CN" sz="1600" b="1" kern="100" dirty="0">
                          <a:solidFill>
                            <a:srgbClr val="0000FF"/>
                          </a:solidFill>
                          <a:effectLst/>
                          <a:latin typeface="微软雅黑" pitchFamily="34" charset="-122"/>
                          <a:ea typeface="微软雅黑" pitchFamily="34" charset="-122"/>
                          <a:cs typeface="Times New Roman"/>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just">
                        <a:spcAft>
                          <a:spcPts val="0"/>
                        </a:spcAft>
                      </a:pPr>
                      <a:r>
                        <a:rPr lang="zh-CN" sz="1600" b="1" kern="100" dirty="0">
                          <a:solidFill>
                            <a:srgbClr val="0000FF"/>
                          </a:solidFill>
                          <a:effectLst/>
                          <a:latin typeface="微软雅黑" pitchFamily="34" charset="-122"/>
                          <a:ea typeface="微软雅黑" pitchFamily="34" charset="-122"/>
                          <a:cs typeface="Times New Roman"/>
                        </a:rPr>
                        <a:t>说明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just">
                        <a:spcAft>
                          <a:spcPts val="0"/>
                        </a:spcAft>
                      </a:pPr>
                      <a:r>
                        <a:rPr lang="zh-CN" sz="1600" b="1" kern="100" dirty="0">
                          <a:solidFill>
                            <a:srgbClr val="0000FF"/>
                          </a:solidFill>
                          <a:effectLst/>
                          <a:latin typeface="微软雅黑" pitchFamily="34" charset="-122"/>
                          <a:ea typeface="微软雅黑" pitchFamily="34" charset="-122"/>
                          <a:cs typeface="Times New Roman"/>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just">
                        <a:spcAft>
                          <a:spcPts val="0"/>
                        </a:spcAft>
                      </a:pPr>
                      <a:r>
                        <a:rPr lang="zh-CN" sz="1600" b="1" kern="100" dirty="0">
                          <a:solidFill>
                            <a:srgbClr val="0000FF"/>
                          </a:solidFill>
                          <a:effectLst/>
                          <a:latin typeface="微软雅黑" pitchFamily="34" charset="-122"/>
                          <a:ea typeface="微软雅黑" pitchFamily="34" charset="-122"/>
                          <a:cs typeface="Times New Roman"/>
                        </a:rPr>
                        <a:t>说明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84043">
                <a:tc>
                  <a:txBody>
                    <a:bodyPr/>
                    <a:lstStyle/>
                    <a:p>
                      <a:pPr algn="just">
                        <a:spcAft>
                          <a:spcPts val="0"/>
                        </a:spcAft>
                      </a:pPr>
                      <a:r>
                        <a:rPr lang="en-US" sz="1600" kern="100" dirty="0" err="1">
                          <a:effectLst/>
                          <a:latin typeface="微软雅黑" pitchFamily="34" charset="-122"/>
                          <a:ea typeface="微软雅黑" pitchFamily="34" charset="-122"/>
                          <a:cs typeface="Times New Roman"/>
                        </a:rPr>
                        <a:t>imread</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effectLst/>
                          <a:latin typeface="微软雅黑" pitchFamily="34" charset="-122"/>
                          <a:ea typeface="微软雅黑" pitchFamily="34" charset="-122"/>
                          <a:cs typeface="Times New Roman"/>
                        </a:rPr>
                        <a:t>读取图像文件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effectLst/>
                          <a:latin typeface="微软雅黑" pitchFamily="34" charset="-122"/>
                          <a:ea typeface="微软雅黑" pitchFamily="34" charset="-122"/>
                          <a:cs typeface="Times New Roman"/>
                        </a:rPr>
                        <a:t>imfinfo</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微软雅黑" pitchFamily="34" charset="-122"/>
                          <a:ea typeface="微软雅黑" pitchFamily="34" charset="-122"/>
                          <a:cs typeface="Times New Roman"/>
                        </a:rPr>
                        <a:t>获取图像文件信息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4043">
                <a:tc>
                  <a:txBody>
                    <a:bodyPr/>
                    <a:lstStyle/>
                    <a:p>
                      <a:pPr algn="just">
                        <a:spcAft>
                          <a:spcPts val="0"/>
                        </a:spcAft>
                      </a:pPr>
                      <a:r>
                        <a:rPr lang="en-US" sz="1600" kern="100">
                          <a:effectLst/>
                          <a:latin typeface="微软雅黑" pitchFamily="34" charset="-122"/>
                          <a:ea typeface="微软雅黑" pitchFamily="34" charset="-122"/>
                          <a:cs typeface="Times New Roman"/>
                        </a:rPr>
                        <a:t>nitfread</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微软雅黑" pitchFamily="34" charset="-122"/>
                          <a:ea typeface="微软雅黑" pitchFamily="34" charset="-122"/>
                          <a:cs typeface="Times New Roman"/>
                        </a:rPr>
                        <a:t>读取</a:t>
                      </a:r>
                      <a:r>
                        <a:rPr lang="en-US" sz="1600" kern="100">
                          <a:effectLst/>
                          <a:latin typeface="微软雅黑" pitchFamily="34" charset="-122"/>
                          <a:ea typeface="微软雅黑" pitchFamily="34" charset="-122"/>
                          <a:cs typeface="Times New Roman"/>
                        </a:rPr>
                        <a:t>NITF</a:t>
                      </a:r>
                      <a:r>
                        <a:rPr lang="zh-CN" sz="1600" kern="100">
                          <a:effectLst/>
                          <a:latin typeface="微软雅黑" pitchFamily="34" charset="-122"/>
                          <a:ea typeface="微软雅黑" pitchFamily="34" charset="-122"/>
                          <a:cs typeface="Times New Roman"/>
                        </a:rPr>
                        <a:t>格式图像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effectLst/>
                          <a:latin typeface="微软雅黑" pitchFamily="34" charset="-122"/>
                          <a:ea typeface="微软雅黑" pitchFamily="34" charset="-122"/>
                          <a:cs typeface="Times New Roman"/>
                        </a:rPr>
                        <a:t>nitfinfo</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微软雅黑" pitchFamily="34" charset="-122"/>
                          <a:ea typeface="微软雅黑" pitchFamily="34" charset="-122"/>
                          <a:cs typeface="Times New Roman"/>
                        </a:rPr>
                        <a:t>获取</a:t>
                      </a:r>
                      <a:r>
                        <a:rPr lang="en-US" sz="1600" kern="100">
                          <a:effectLst/>
                          <a:latin typeface="微软雅黑" pitchFamily="34" charset="-122"/>
                          <a:ea typeface="微软雅黑" pitchFamily="34" charset="-122"/>
                          <a:cs typeface="Times New Roman"/>
                        </a:rPr>
                        <a:t>NITF</a:t>
                      </a:r>
                      <a:r>
                        <a:rPr lang="zh-CN" sz="1600" kern="100">
                          <a:effectLst/>
                          <a:latin typeface="微软雅黑" pitchFamily="34" charset="-122"/>
                          <a:ea typeface="微软雅黑" pitchFamily="34" charset="-122"/>
                          <a:cs typeface="Times New Roman"/>
                        </a:rPr>
                        <a:t>格式文件信息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4043">
                <a:tc>
                  <a:txBody>
                    <a:bodyPr/>
                    <a:lstStyle/>
                    <a:p>
                      <a:pPr algn="just">
                        <a:spcAft>
                          <a:spcPts val="0"/>
                        </a:spcAft>
                      </a:pPr>
                      <a:r>
                        <a:rPr lang="en-US" sz="1600" kern="100">
                          <a:effectLst/>
                          <a:latin typeface="微软雅黑" pitchFamily="34" charset="-122"/>
                          <a:ea typeface="微软雅黑" pitchFamily="34" charset="-122"/>
                          <a:cs typeface="Times New Roman"/>
                        </a:rPr>
                        <a:t>dpxread</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effectLst/>
                          <a:latin typeface="微软雅黑" pitchFamily="34" charset="-122"/>
                          <a:ea typeface="微软雅黑" pitchFamily="34" charset="-122"/>
                          <a:cs typeface="Times New Roman"/>
                        </a:rPr>
                        <a:t>读取</a:t>
                      </a:r>
                      <a:r>
                        <a:rPr lang="en-US" sz="1600" kern="100" dirty="0">
                          <a:effectLst/>
                          <a:latin typeface="微软雅黑" pitchFamily="34" charset="-122"/>
                          <a:ea typeface="微软雅黑" pitchFamily="34" charset="-122"/>
                          <a:cs typeface="Times New Roman"/>
                        </a:rPr>
                        <a:t>DPX</a:t>
                      </a:r>
                      <a:r>
                        <a:rPr lang="zh-CN" sz="1600" kern="100" dirty="0">
                          <a:effectLst/>
                          <a:latin typeface="微软雅黑" pitchFamily="34" charset="-122"/>
                          <a:ea typeface="微软雅黑" pitchFamily="34" charset="-122"/>
                          <a:cs typeface="Times New Roman"/>
                        </a:rPr>
                        <a:t>格式图像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effectLst/>
                          <a:latin typeface="微软雅黑" pitchFamily="34" charset="-122"/>
                          <a:ea typeface="微软雅黑" pitchFamily="34" charset="-122"/>
                          <a:cs typeface="Times New Roman"/>
                        </a:rPr>
                        <a:t>dpxinfo</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微软雅黑" pitchFamily="34" charset="-122"/>
                          <a:ea typeface="微软雅黑" pitchFamily="34" charset="-122"/>
                          <a:cs typeface="Times New Roman"/>
                        </a:rPr>
                        <a:t>获取</a:t>
                      </a:r>
                      <a:r>
                        <a:rPr lang="en-US" sz="1600" kern="100">
                          <a:effectLst/>
                          <a:latin typeface="微软雅黑" pitchFamily="34" charset="-122"/>
                          <a:ea typeface="微软雅黑" pitchFamily="34" charset="-122"/>
                          <a:cs typeface="Times New Roman"/>
                        </a:rPr>
                        <a:t>DPX</a:t>
                      </a:r>
                      <a:r>
                        <a:rPr lang="zh-CN" sz="1600" kern="100">
                          <a:effectLst/>
                          <a:latin typeface="微软雅黑" pitchFamily="34" charset="-122"/>
                          <a:ea typeface="微软雅黑" pitchFamily="34" charset="-122"/>
                          <a:cs typeface="Times New Roman"/>
                        </a:rPr>
                        <a:t>格式文件信息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4043">
                <a:tc>
                  <a:txBody>
                    <a:bodyPr/>
                    <a:lstStyle/>
                    <a:p>
                      <a:pPr algn="just">
                        <a:spcAft>
                          <a:spcPts val="0"/>
                        </a:spcAft>
                      </a:pPr>
                      <a:r>
                        <a:rPr lang="en-US" sz="1600" kern="100">
                          <a:effectLst/>
                          <a:latin typeface="微软雅黑" pitchFamily="34" charset="-122"/>
                          <a:ea typeface="微软雅黑" pitchFamily="34" charset="-122"/>
                          <a:cs typeface="Times New Roman"/>
                        </a:rPr>
                        <a:t>dicomread</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微软雅黑" pitchFamily="34" charset="-122"/>
                          <a:ea typeface="微软雅黑" pitchFamily="34" charset="-122"/>
                          <a:cs typeface="Times New Roman"/>
                        </a:rPr>
                        <a:t>读取</a:t>
                      </a:r>
                      <a:r>
                        <a:rPr lang="en-US" sz="1600" kern="100">
                          <a:effectLst/>
                          <a:latin typeface="微软雅黑" pitchFamily="34" charset="-122"/>
                          <a:ea typeface="微软雅黑" pitchFamily="34" charset="-122"/>
                          <a:cs typeface="Times New Roman"/>
                        </a:rPr>
                        <a:t>DICOM </a:t>
                      </a:r>
                      <a:r>
                        <a:rPr lang="zh-CN" sz="1600" kern="100">
                          <a:effectLst/>
                          <a:latin typeface="微软雅黑" pitchFamily="34" charset="-122"/>
                          <a:ea typeface="微软雅黑" pitchFamily="34" charset="-122"/>
                          <a:cs typeface="Times New Roman"/>
                        </a:rPr>
                        <a:t>格式图像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err="1">
                          <a:effectLst/>
                          <a:latin typeface="微软雅黑" pitchFamily="34" charset="-122"/>
                          <a:ea typeface="微软雅黑" pitchFamily="34" charset="-122"/>
                          <a:cs typeface="Times New Roman"/>
                        </a:rPr>
                        <a:t>dicominfo</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effectLst/>
                          <a:latin typeface="微软雅黑" pitchFamily="34" charset="-122"/>
                          <a:ea typeface="微软雅黑" pitchFamily="34" charset="-122"/>
                          <a:cs typeface="Times New Roman"/>
                        </a:rPr>
                        <a:t>获取</a:t>
                      </a:r>
                      <a:r>
                        <a:rPr lang="en-US" sz="1600" kern="100" dirty="0">
                          <a:effectLst/>
                          <a:latin typeface="微软雅黑" pitchFamily="34" charset="-122"/>
                          <a:ea typeface="微软雅黑" pitchFamily="34" charset="-122"/>
                          <a:cs typeface="Times New Roman"/>
                        </a:rPr>
                        <a:t>DICOM</a:t>
                      </a:r>
                      <a:r>
                        <a:rPr lang="zh-CN" sz="1600" kern="100" dirty="0">
                          <a:effectLst/>
                          <a:latin typeface="微软雅黑" pitchFamily="34" charset="-122"/>
                          <a:ea typeface="微软雅黑" pitchFamily="34" charset="-122"/>
                          <a:cs typeface="Times New Roman"/>
                        </a:rPr>
                        <a:t>格式文件信息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4043">
                <a:tc>
                  <a:txBody>
                    <a:bodyPr/>
                    <a:lstStyle/>
                    <a:p>
                      <a:pPr algn="just">
                        <a:spcAft>
                          <a:spcPts val="0"/>
                        </a:spcAft>
                      </a:pPr>
                      <a:r>
                        <a:rPr lang="en-US" sz="1600" kern="100">
                          <a:effectLst/>
                          <a:latin typeface="微软雅黑" pitchFamily="34" charset="-122"/>
                          <a:ea typeface="微软雅黑" pitchFamily="34" charset="-122"/>
                          <a:cs typeface="Times New Roman"/>
                        </a:rPr>
                        <a:t>hdrread</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微软雅黑" pitchFamily="34" charset="-122"/>
                          <a:ea typeface="微软雅黑" pitchFamily="34" charset="-122"/>
                          <a:cs typeface="Times New Roman"/>
                        </a:rPr>
                        <a:t>读取高动态范围（</a:t>
                      </a:r>
                      <a:r>
                        <a:rPr lang="en-US" sz="1600" kern="100">
                          <a:effectLst/>
                          <a:latin typeface="微软雅黑" pitchFamily="34" charset="-122"/>
                          <a:ea typeface="微软雅黑" pitchFamily="34" charset="-122"/>
                          <a:cs typeface="Times New Roman"/>
                        </a:rPr>
                        <a:t>HDR</a:t>
                      </a:r>
                      <a:r>
                        <a:rPr lang="zh-CN" sz="1600" kern="100">
                          <a:effectLst/>
                          <a:latin typeface="微软雅黑" pitchFamily="34" charset="-122"/>
                          <a:ea typeface="微软雅黑" pitchFamily="34" charset="-122"/>
                          <a:cs typeface="Times New Roman"/>
                        </a:rPr>
                        <a:t>）图像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微软雅黑" pitchFamily="34" charset="-122"/>
                          <a:ea typeface="微软雅黑" pitchFamily="34" charset="-122"/>
                          <a:cs typeface="Times New Roman"/>
                        </a:rPr>
                        <a:t> </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effectLst/>
                          <a:latin typeface="微软雅黑" pitchFamily="34" charset="-122"/>
                          <a:ea typeface="微软雅黑" pitchFamily="34" charset="-122"/>
                          <a:cs typeface="Times New Roman"/>
                        </a:rPr>
                        <a:t> </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4043">
                <a:tc>
                  <a:txBody>
                    <a:bodyPr/>
                    <a:lstStyle/>
                    <a:p>
                      <a:pPr algn="just">
                        <a:spcAft>
                          <a:spcPts val="0"/>
                        </a:spcAft>
                      </a:pPr>
                      <a:r>
                        <a:rPr lang="en-US" sz="1600" kern="100">
                          <a:effectLst/>
                          <a:latin typeface="微软雅黑" pitchFamily="34" charset="-122"/>
                          <a:ea typeface="微软雅黑" pitchFamily="34" charset="-122"/>
                          <a:cs typeface="Times New Roman"/>
                        </a:rPr>
                        <a:t>imshow</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微软雅黑" pitchFamily="34" charset="-122"/>
                          <a:ea typeface="微软雅黑" pitchFamily="34" charset="-122"/>
                          <a:cs typeface="Times New Roman"/>
                        </a:rPr>
                        <a:t>显示图像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微软雅黑" pitchFamily="34" charset="-122"/>
                          <a:ea typeface="微软雅黑" pitchFamily="34" charset="-122"/>
                          <a:cs typeface="Times New Roman"/>
                        </a:rPr>
                        <a:t>montage</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effectLst/>
                          <a:latin typeface="微软雅黑" pitchFamily="34" charset="-122"/>
                          <a:ea typeface="微软雅黑" pitchFamily="34" charset="-122"/>
                          <a:cs typeface="Times New Roman"/>
                        </a:rPr>
                        <a:t>显示多幅图像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4043">
                <a:tc>
                  <a:txBody>
                    <a:bodyPr/>
                    <a:lstStyle/>
                    <a:p>
                      <a:pPr algn="just">
                        <a:spcAft>
                          <a:spcPts val="0"/>
                        </a:spcAft>
                      </a:pPr>
                      <a:r>
                        <a:rPr lang="en-US" sz="1600" kern="100">
                          <a:effectLst/>
                          <a:latin typeface="微软雅黑" pitchFamily="34" charset="-122"/>
                          <a:ea typeface="微软雅黑" pitchFamily="34" charset="-122"/>
                          <a:cs typeface="Times New Roman"/>
                        </a:rPr>
                        <a:t>immovie</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微软雅黑" pitchFamily="34" charset="-122"/>
                          <a:ea typeface="微软雅黑" pitchFamily="34" charset="-122"/>
                          <a:cs typeface="Times New Roman"/>
                        </a:rPr>
                        <a:t>动态显示多幅图像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微软雅黑" pitchFamily="34" charset="-122"/>
                          <a:ea typeface="微软雅黑" pitchFamily="34" charset="-122"/>
                          <a:cs typeface="Times New Roman"/>
                        </a:rPr>
                        <a:t>implay</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effectLst/>
                          <a:latin typeface="微软雅黑" pitchFamily="34" charset="-122"/>
                          <a:ea typeface="微软雅黑" pitchFamily="34" charset="-122"/>
                          <a:cs typeface="Times New Roman"/>
                        </a:rPr>
                        <a:t>播放电影、视频或图像序列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4043">
                <a:tc>
                  <a:txBody>
                    <a:bodyPr/>
                    <a:lstStyle/>
                    <a:p>
                      <a:pPr algn="just">
                        <a:spcAft>
                          <a:spcPts val="0"/>
                        </a:spcAft>
                      </a:pPr>
                      <a:r>
                        <a:rPr lang="en-US" sz="1600" kern="100">
                          <a:effectLst/>
                          <a:latin typeface="微软雅黑" pitchFamily="34" charset="-122"/>
                          <a:ea typeface="微软雅黑" pitchFamily="34" charset="-122"/>
                          <a:cs typeface="Times New Roman"/>
                        </a:rPr>
                        <a:t>warp</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微软雅黑" pitchFamily="34" charset="-122"/>
                          <a:ea typeface="微软雅黑" pitchFamily="34" charset="-122"/>
                          <a:cs typeface="Times New Roman"/>
                        </a:rPr>
                        <a:t>纹理映射</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微软雅黑" pitchFamily="34" charset="-122"/>
                          <a:ea typeface="微软雅黑" pitchFamily="34" charset="-122"/>
                          <a:cs typeface="Times New Roman"/>
                        </a:rPr>
                        <a:t>imtool</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effectLst/>
                          <a:latin typeface="微软雅黑" pitchFamily="34" charset="-122"/>
                          <a:ea typeface="微软雅黑" pitchFamily="34" charset="-122"/>
                          <a:cs typeface="Times New Roman"/>
                        </a:rPr>
                        <a:t>图像显示工具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0" name="日期占位符 9">
            <a:extLst>
              <a:ext uri="{FF2B5EF4-FFF2-40B4-BE49-F238E27FC236}">
                <a16:creationId xmlns:a16="http://schemas.microsoft.com/office/drawing/2014/main" id="{1330D220-CBA1-4E87-9382-73C7EB49B924}"/>
              </a:ext>
            </a:extLst>
          </p:cNvPr>
          <p:cNvSpPr>
            <a:spLocks noGrp="1"/>
          </p:cNvSpPr>
          <p:nvPr>
            <p:ph type="dt" sz="half" idx="10"/>
          </p:nvPr>
        </p:nvSpPr>
        <p:spPr/>
        <p:txBody>
          <a:bodyPr/>
          <a:lstStyle/>
          <a:p>
            <a:pPr>
              <a:defRPr/>
            </a:pPr>
            <a:fld id="{3060FB47-C216-4A6F-94FE-863B3BBBDE7D}"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38F1B040-74C3-4B53-8F55-D56686414E94}"/>
              </a:ext>
            </a:extLst>
          </p:cNvPr>
          <p:cNvSpPr>
            <a:spLocks noGrp="1"/>
          </p:cNvSpPr>
          <p:nvPr>
            <p:ph type="ftr" sz="quarter" idx="3"/>
          </p:nvPr>
        </p:nvSpPr>
        <p:spPr/>
        <p:txBody>
          <a:bodyPr/>
          <a:lstStyle/>
          <a:p>
            <a:pPr>
              <a:defRPr/>
            </a:pPr>
            <a:r>
              <a:rPr kumimoji="0" lang="en-US" altLang="zh-CN" sz="1600"/>
              <a:t>©  </a:t>
            </a:r>
            <a:r>
              <a:rPr kumimoji="0" lang="zh-CN" altLang="en-US" sz="1600"/>
              <a:t>谢中华，</a:t>
            </a:r>
            <a:r>
              <a:rPr kumimoji="0" lang="en-US" altLang="zh-CN" sz="1600"/>
              <a:t>MATLAB</a:t>
            </a:r>
            <a:r>
              <a:rPr kumimoji="0" lang="zh-CN" altLang="en-US" sz="1600"/>
              <a:t>数学建模方法与应用</a:t>
            </a:r>
            <a:endParaRPr kumimoji="0" lang="zh-CN" altLang="en-US" dirty="0"/>
          </a:p>
        </p:txBody>
      </p:sp>
    </p:spTree>
    <p:extLst>
      <p:ext uri="{BB962C8B-B14F-4D97-AF65-F5344CB8AC3E}">
        <p14:creationId xmlns:p14="http://schemas.microsoft.com/office/powerpoint/2010/main" val="3490286120"/>
      </p:ext>
    </p:extLst>
  </p:cSld>
  <p:clrMapOvr>
    <a:masterClrMapping/>
  </p:clrMapOvr>
</p:sld>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FFFF00"/>
      </a:dk2>
      <a:lt2>
        <a:srgbClr val="000000"/>
      </a:lt2>
      <a:accent1>
        <a:srgbClr val="DDDDDD"/>
      </a:accent1>
      <a:accent2>
        <a:srgbClr val="B2B2B2"/>
      </a:accent2>
      <a:accent3>
        <a:srgbClr val="969696"/>
      </a:accent3>
      <a:accent4>
        <a:srgbClr val="808080"/>
      </a:accent4>
      <a:accent5>
        <a:srgbClr val="5F5F5F"/>
      </a:accent5>
      <a:accent6>
        <a:srgbClr val="4D4D4D"/>
      </a:accent6>
      <a:hlink>
        <a:srgbClr val="FF0000"/>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3769</Words>
  <Application>Microsoft Office PowerPoint</Application>
  <PresentationFormat>全屏显示(4:3)</PresentationFormat>
  <Paragraphs>421</Paragraphs>
  <Slides>40</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40</vt:i4>
      </vt:variant>
    </vt:vector>
  </HeadingPairs>
  <TitlesOfParts>
    <vt:vector size="49" baseType="lpstr">
      <vt:lpstr>等线</vt:lpstr>
      <vt:lpstr>微软雅黑</vt:lpstr>
      <vt:lpstr>Arial</vt:lpstr>
      <vt:lpstr>Calibri</vt:lpstr>
      <vt:lpstr>Times New Roman</vt:lpstr>
      <vt:lpstr>Wingdings</vt:lpstr>
      <vt:lpstr>Office 主题</vt:lpstr>
      <vt:lpstr>剪辑</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cumt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Matlab基本操作</dc:title>
  <dc:creator>xiezhh</dc:creator>
  <cp:lastModifiedBy>谢 中华</cp:lastModifiedBy>
  <cp:revision>465</cp:revision>
  <dcterms:created xsi:type="dcterms:W3CDTF">2000-02-04T07:19:54Z</dcterms:created>
  <dcterms:modified xsi:type="dcterms:W3CDTF">2022-11-23T02:32:08Z</dcterms:modified>
</cp:coreProperties>
</file>